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16"/>
  </p:notesMasterIdLst>
  <p:sldIdLst>
    <p:sldId id="256" r:id="rId2"/>
    <p:sldId id="270" r:id="rId3"/>
    <p:sldId id="269" r:id="rId4"/>
    <p:sldId id="272" r:id="rId5"/>
    <p:sldId id="273" r:id="rId6"/>
    <p:sldId id="271" r:id="rId7"/>
    <p:sldId id="274" r:id="rId8"/>
    <p:sldId id="275" r:id="rId9"/>
    <p:sldId id="276" r:id="rId10"/>
    <p:sldId id="278" r:id="rId11"/>
    <p:sldId id="279" r:id="rId12"/>
    <p:sldId id="280" r:id="rId13"/>
    <p:sldId id="404" r:id="rId14"/>
    <p:sldId id="307" r:id="rId15"/>
    <p:sldId id="308" r:id="rId16"/>
    <p:sldId id="407" r:id="rId17"/>
    <p:sldId id="309" r:id="rId18"/>
    <p:sldId id="291" r:id="rId19"/>
    <p:sldId id="292" r:id="rId20"/>
    <p:sldId id="281" r:id="rId21"/>
    <p:sldId id="282" r:id="rId22"/>
    <p:sldId id="283" r:id="rId23"/>
    <p:sldId id="301" r:id="rId24"/>
    <p:sldId id="284" r:id="rId25"/>
    <p:sldId id="408" r:id="rId26"/>
    <p:sldId id="293" r:id="rId27"/>
    <p:sldId id="294" r:id="rId28"/>
    <p:sldId id="295" r:id="rId29"/>
    <p:sldId id="296" r:id="rId30"/>
    <p:sldId id="297" r:id="rId31"/>
    <p:sldId id="298" r:id="rId32"/>
    <p:sldId id="299" r:id="rId33"/>
    <p:sldId id="302" r:id="rId34"/>
    <p:sldId id="303" r:id="rId35"/>
    <p:sldId id="300" r:id="rId36"/>
    <p:sldId id="306" r:id="rId37"/>
    <p:sldId id="305" r:id="rId38"/>
    <p:sldId id="304" r:id="rId39"/>
    <p:sldId id="310" r:id="rId40"/>
    <p:sldId id="312" r:id="rId41"/>
    <p:sldId id="406" r:id="rId42"/>
    <p:sldId id="313" r:id="rId43"/>
    <p:sldId id="314" r:id="rId44"/>
    <p:sldId id="315" r:id="rId45"/>
    <p:sldId id="316" r:id="rId46"/>
    <p:sldId id="318" r:id="rId47"/>
    <p:sldId id="322" r:id="rId48"/>
    <p:sldId id="323" r:id="rId49"/>
    <p:sldId id="324" r:id="rId50"/>
    <p:sldId id="405" r:id="rId51"/>
    <p:sldId id="325" r:id="rId52"/>
    <p:sldId id="326" r:id="rId53"/>
    <p:sldId id="327" r:id="rId54"/>
    <p:sldId id="329" r:id="rId55"/>
    <p:sldId id="328" r:id="rId56"/>
    <p:sldId id="330" r:id="rId57"/>
    <p:sldId id="333" r:id="rId58"/>
    <p:sldId id="334" r:id="rId59"/>
    <p:sldId id="335" r:id="rId60"/>
    <p:sldId id="339" r:id="rId61"/>
    <p:sldId id="340" r:id="rId62"/>
    <p:sldId id="345" r:id="rId63"/>
    <p:sldId id="346" r:id="rId64"/>
    <p:sldId id="347" r:id="rId65"/>
    <p:sldId id="348" r:id="rId66"/>
    <p:sldId id="349" r:id="rId67"/>
    <p:sldId id="350" r:id="rId68"/>
    <p:sldId id="341" r:id="rId69"/>
    <p:sldId id="352" r:id="rId70"/>
    <p:sldId id="354" r:id="rId71"/>
    <p:sldId id="353" r:id="rId72"/>
    <p:sldId id="355" r:id="rId73"/>
    <p:sldId id="359" r:id="rId74"/>
    <p:sldId id="356" r:id="rId75"/>
    <p:sldId id="357" r:id="rId76"/>
    <p:sldId id="358" r:id="rId77"/>
    <p:sldId id="360" r:id="rId78"/>
    <p:sldId id="361" r:id="rId79"/>
    <p:sldId id="362" r:id="rId80"/>
    <p:sldId id="363" r:id="rId81"/>
    <p:sldId id="364" r:id="rId82"/>
    <p:sldId id="365" r:id="rId83"/>
    <p:sldId id="366" r:id="rId84"/>
    <p:sldId id="367" r:id="rId85"/>
    <p:sldId id="368" r:id="rId86"/>
    <p:sldId id="369" r:id="rId87"/>
    <p:sldId id="370" r:id="rId88"/>
    <p:sldId id="371" r:id="rId89"/>
    <p:sldId id="372" r:id="rId90"/>
    <p:sldId id="373" r:id="rId91"/>
    <p:sldId id="374" r:id="rId92"/>
    <p:sldId id="375" r:id="rId93"/>
    <p:sldId id="389" r:id="rId94"/>
    <p:sldId id="388" r:id="rId95"/>
    <p:sldId id="390" r:id="rId96"/>
    <p:sldId id="342" r:id="rId97"/>
    <p:sldId id="378" r:id="rId98"/>
    <p:sldId id="379" r:id="rId99"/>
    <p:sldId id="380" r:id="rId100"/>
    <p:sldId id="381" r:id="rId101"/>
    <p:sldId id="382" r:id="rId102"/>
    <p:sldId id="383" r:id="rId103"/>
    <p:sldId id="384" r:id="rId104"/>
    <p:sldId id="385" r:id="rId105"/>
    <p:sldId id="386" r:id="rId106"/>
    <p:sldId id="387" r:id="rId107"/>
    <p:sldId id="343" r:id="rId108"/>
    <p:sldId id="397" r:id="rId109"/>
    <p:sldId id="398" r:id="rId110"/>
    <p:sldId id="399" r:id="rId111"/>
    <p:sldId id="401" r:id="rId112"/>
    <p:sldId id="400" r:id="rId113"/>
    <p:sldId id="402" r:id="rId114"/>
    <p:sldId id="403" r:id="rId1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266"/>
    <p:restoredTop sz="91565"/>
  </p:normalViewPr>
  <p:slideViewPr>
    <p:cSldViewPr snapToGrid="0" snapToObjects="1">
      <p:cViewPr varScale="1">
        <p:scale>
          <a:sx n="96" d="100"/>
          <a:sy n="96" d="100"/>
        </p:scale>
        <p:origin x="108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presProps" Target="presProp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viewProps" Target="view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AED701-F13B-F340-96B0-D3F81B59F39C}" type="datetimeFigureOut">
              <a:rPr kumimoji="1" lang="ko-KR" altLang="en-US" smtClean="0"/>
              <a:t>2019. 10. 16.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2136BB-631D-AF47-A0AA-5E1D9C82D37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535073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136BB-631D-AF47-A0AA-5E1D9C82D370}" type="slidenum">
              <a:rPr kumimoji="1" lang="ko-KR" altLang="en-US" smtClean="0"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331975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136BB-631D-AF47-A0AA-5E1D9C82D370}" type="slidenum">
              <a:rPr kumimoji="1" lang="ko-KR" altLang="en-US" smtClean="0"/>
              <a:t>18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4932302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136BB-631D-AF47-A0AA-5E1D9C82D370}" type="slidenum">
              <a:rPr kumimoji="1" lang="ko-KR" altLang="en-US" smtClean="0"/>
              <a:t>109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93728293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136BB-631D-AF47-A0AA-5E1D9C82D370}" type="slidenum">
              <a:rPr kumimoji="1" lang="ko-KR" altLang="en-US" smtClean="0"/>
              <a:t>110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19539298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136BB-631D-AF47-A0AA-5E1D9C82D370}" type="slidenum">
              <a:rPr kumimoji="1" lang="ko-KR" altLang="en-US" smtClean="0"/>
              <a:t>111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95330481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136BB-631D-AF47-A0AA-5E1D9C82D370}" type="slidenum">
              <a:rPr kumimoji="1" lang="ko-KR" altLang="en-US" smtClean="0"/>
              <a:t>112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14561310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136BB-631D-AF47-A0AA-5E1D9C82D370}" type="slidenum">
              <a:rPr kumimoji="1" lang="ko-KR" altLang="en-US" smtClean="0"/>
              <a:t>113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00811493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136BB-631D-AF47-A0AA-5E1D9C82D370}" type="slidenum">
              <a:rPr kumimoji="1" lang="ko-KR" altLang="en-US" smtClean="0"/>
              <a:t>114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817886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136BB-631D-AF47-A0AA-5E1D9C82D370}" type="slidenum">
              <a:rPr kumimoji="1" lang="ko-KR" altLang="en-US" smtClean="0"/>
              <a:t>19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947756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136BB-631D-AF47-A0AA-5E1D9C82D370}" type="slidenum">
              <a:rPr kumimoji="1" lang="ko-KR" altLang="en-US" smtClean="0"/>
              <a:t>20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555102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136BB-631D-AF47-A0AA-5E1D9C82D370}" type="slidenum">
              <a:rPr kumimoji="1" lang="ko-KR" altLang="en-US" smtClean="0"/>
              <a:t>21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534651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136BB-631D-AF47-A0AA-5E1D9C82D370}" type="slidenum">
              <a:rPr kumimoji="1" lang="ko-KR" altLang="en-US" smtClean="0"/>
              <a:t>22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74808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136BB-631D-AF47-A0AA-5E1D9C82D370}" type="slidenum">
              <a:rPr kumimoji="1" lang="ko-KR" altLang="en-US" smtClean="0"/>
              <a:t>23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052894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136BB-631D-AF47-A0AA-5E1D9C82D370}" type="slidenum">
              <a:rPr kumimoji="1" lang="ko-KR" altLang="en-US" smtClean="0"/>
              <a:t>24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259125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136BB-631D-AF47-A0AA-5E1D9C82D370}" type="slidenum">
              <a:rPr kumimoji="1" lang="ko-KR" altLang="en-US" smtClean="0"/>
              <a:t>25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914407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136BB-631D-AF47-A0AA-5E1D9C82D370}" type="slidenum">
              <a:rPr kumimoji="1" lang="ko-KR" altLang="en-US" smtClean="0"/>
              <a:t>26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317391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136BB-631D-AF47-A0AA-5E1D9C82D370}" type="slidenum">
              <a:rPr kumimoji="1" lang="ko-KR" altLang="en-US" smtClean="0"/>
              <a:t>27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815523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136BB-631D-AF47-A0AA-5E1D9C82D370}" type="slidenum">
              <a:rPr kumimoji="1" lang="ko-KR" altLang="en-US" smtClean="0"/>
              <a:t>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632273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136BB-631D-AF47-A0AA-5E1D9C82D370}" type="slidenum">
              <a:rPr kumimoji="1" lang="ko-KR" altLang="en-US" smtClean="0"/>
              <a:t>28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3726659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136BB-631D-AF47-A0AA-5E1D9C82D370}" type="slidenum">
              <a:rPr kumimoji="1" lang="ko-KR" altLang="en-US" smtClean="0"/>
              <a:t>29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7926365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136BB-631D-AF47-A0AA-5E1D9C82D370}" type="slidenum">
              <a:rPr kumimoji="1" lang="ko-KR" altLang="en-US" smtClean="0"/>
              <a:t>30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228886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136BB-631D-AF47-A0AA-5E1D9C82D370}" type="slidenum">
              <a:rPr kumimoji="1" lang="ko-KR" altLang="en-US" smtClean="0"/>
              <a:t>31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027852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136BB-631D-AF47-A0AA-5E1D9C82D370}" type="slidenum">
              <a:rPr kumimoji="1" lang="ko-KR" altLang="en-US" smtClean="0"/>
              <a:t>32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8271309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136BB-631D-AF47-A0AA-5E1D9C82D370}" type="slidenum">
              <a:rPr kumimoji="1" lang="ko-KR" altLang="en-US" smtClean="0"/>
              <a:t>33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3246233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136BB-631D-AF47-A0AA-5E1D9C82D370}" type="slidenum">
              <a:rPr kumimoji="1" lang="ko-KR" altLang="en-US" smtClean="0"/>
              <a:t>34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9913329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136BB-631D-AF47-A0AA-5E1D9C82D370}" type="slidenum">
              <a:rPr kumimoji="1" lang="ko-KR" altLang="en-US" smtClean="0"/>
              <a:t>35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6861163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136BB-631D-AF47-A0AA-5E1D9C82D370}" type="slidenum">
              <a:rPr kumimoji="1" lang="ko-KR" altLang="en-US" smtClean="0"/>
              <a:t>36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497795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136BB-631D-AF47-A0AA-5E1D9C82D370}" type="slidenum">
              <a:rPr kumimoji="1" lang="ko-KR" altLang="en-US" smtClean="0"/>
              <a:t>37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693476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136BB-631D-AF47-A0AA-5E1D9C82D370}" type="slidenum">
              <a:rPr kumimoji="1" lang="ko-KR" altLang="en-US" smtClean="0"/>
              <a:t>10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8998280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136BB-631D-AF47-A0AA-5E1D9C82D370}" type="slidenum">
              <a:rPr kumimoji="1" lang="ko-KR" altLang="en-US" smtClean="0"/>
              <a:t>38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5921339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136BB-631D-AF47-A0AA-5E1D9C82D370}" type="slidenum">
              <a:rPr kumimoji="1" lang="ko-KR" altLang="en-US" smtClean="0"/>
              <a:t>39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2581322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136BB-631D-AF47-A0AA-5E1D9C82D370}" type="slidenum">
              <a:rPr kumimoji="1" lang="ko-KR" altLang="en-US" smtClean="0"/>
              <a:t>40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5228322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136BB-631D-AF47-A0AA-5E1D9C82D370}" type="slidenum">
              <a:rPr kumimoji="1" lang="ko-KR" altLang="en-US" smtClean="0"/>
              <a:t>41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2360363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136BB-631D-AF47-A0AA-5E1D9C82D370}" type="slidenum">
              <a:rPr kumimoji="1" lang="ko-KR" altLang="en-US" smtClean="0"/>
              <a:t>42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9842828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136BB-631D-AF47-A0AA-5E1D9C82D370}" type="slidenum">
              <a:rPr kumimoji="1" lang="ko-KR" altLang="en-US" smtClean="0"/>
              <a:t>43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0396778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136BB-631D-AF47-A0AA-5E1D9C82D370}" type="slidenum">
              <a:rPr kumimoji="1" lang="ko-KR" altLang="en-US" smtClean="0"/>
              <a:t>44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2738691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136BB-631D-AF47-A0AA-5E1D9C82D370}" type="slidenum">
              <a:rPr kumimoji="1" lang="ko-KR" altLang="en-US" smtClean="0"/>
              <a:t>45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120498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136BB-631D-AF47-A0AA-5E1D9C82D370}" type="slidenum">
              <a:rPr kumimoji="1" lang="ko-KR" altLang="en-US" smtClean="0"/>
              <a:t>46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9455187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136BB-631D-AF47-A0AA-5E1D9C82D370}" type="slidenum">
              <a:rPr kumimoji="1" lang="ko-KR" altLang="en-US" smtClean="0"/>
              <a:t>47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037549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136BB-631D-AF47-A0AA-5E1D9C82D370}" type="slidenum">
              <a:rPr kumimoji="1" lang="ko-KR" altLang="en-US" smtClean="0"/>
              <a:t>11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2756524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136BB-631D-AF47-A0AA-5E1D9C82D370}" type="slidenum">
              <a:rPr kumimoji="1" lang="ko-KR" altLang="en-US" smtClean="0"/>
              <a:t>48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5241339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136BB-631D-AF47-A0AA-5E1D9C82D370}" type="slidenum">
              <a:rPr kumimoji="1" lang="ko-KR" altLang="en-US" smtClean="0"/>
              <a:t>49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9871561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136BB-631D-AF47-A0AA-5E1D9C82D370}" type="slidenum">
              <a:rPr kumimoji="1" lang="ko-KR" altLang="en-US" smtClean="0"/>
              <a:t>51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1603134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136BB-631D-AF47-A0AA-5E1D9C82D370}" type="slidenum">
              <a:rPr kumimoji="1" lang="ko-KR" altLang="en-US" smtClean="0"/>
              <a:t>52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2904304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136BB-631D-AF47-A0AA-5E1D9C82D370}" type="slidenum">
              <a:rPr kumimoji="1" lang="ko-KR" altLang="en-US" smtClean="0"/>
              <a:t>53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7333859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136BB-631D-AF47-A0AA-5E1D9C82D370}" type="slidenum">
              <a:rPr kumimoji="1" lang="ko-KR" altLang="en-US" smtClean="0"/>
              <a:t>54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0065925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136BB-631D-AF47-A0AA-5E1D9C82D370}" type="slidenum">
              <a:rPr kumimoji="1" lang="ko-KR" altLang="en-US" smtClean="0"/>
              <a:t>55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1863388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136BB-631D-AF47-A0AA-5E1D9C82D370}" type="slidenum">
              <a:rPr kumimoji="1" lang="ko-KR" altLang="en-US" smtClean="0"/>
              <a:t>56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639909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136BB-631D-AF47-A0AA-5E1D9C82D370}" type="slidenum">
              <a:rPr kumimoji="1" lang="ko-KR" altLang="en-US" smtClean="0"/>
              <a:t>57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9067765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136BB-631D-AF47-A0AA-5E1D9C82D370}" type="slidenum">
              <a:rPr kumimoji="1" lang="ko-KR" altLang="en-US" smtClean="0"/>
              <a:t>58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57113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136BB-631D-AF47-A0AA-5E1D9C82D370}" type="slidenum">
              <a:rPr kumimoji="1" lang="ko-KR" altLang="en-US" smtClean="0"/>
              <a:t>12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4268571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136BB-631D-AF47-A0AA-5E1D9C82D370}" type="slidenum">
              <a:rPr kumimoji="1" lang="ko-KR" altLang="en-US" smtClean="0"/>
              <a:t>59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0239778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136BB-631D-AF47-A0AA-5E1D9C82D370}" type="slidenum">
              <a:rPr kumimoji="1" lang="ko-KR" altLang="en-US" smtClean="0"/>
              <a:t>60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9391879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136BB-631D-AF47-A0AA-5E1D9C82D370}" type="slidenum">
              <a:rPr kumimoji="1" lang="ko-KR" altLang="en-US" smtClean="0"/>
              <a:t>61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6736039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136BB-631D-AF47-A0AA-5E1D9C82D370}" type="slidenum">
              <a:rPr kumimoji="1" lang="ko-KR" altLang="en-US" smtClean="0"/>
              <a:t>62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7360794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136BB-631D-AF47-A0AA-5E1D9C82D370}" type="slidenum">
              <a:rPr kumimoji="1" lang="ko-KR" altLang="en-US" smtClean="0"/>
              <a:t>63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6619236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136BB-631D-AF47-A0AA-5E1D9C82D370}" type="slidenum">
              <a:rPr kumimoji="1" lang="ko-KR" altLang="en-US" smtClean="0"/>
              <a:t>64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0774048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136BB-631D-AF47-A0AA-5E1D9C82D370}" type="slidenum">
              <a:rPr kumimoji="1" lang="ko-KR" altLang="en-US" smtClean="0"/>
              <a:t>65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9832277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136BB-631D-AF47-A0AA-5E1D9C82D370}" type="slidenum">
              <a:rPr kumimoji="1" lang="ko-KR" altLang="en-US" smtClean="0"/>
              <a:t>66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6040442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136BB-631D-AF47-A0AA-5E1D9C82D370}" type="slidenum">
              <a:rPr kumimoji="1" lang="ko-KR" altLang="en-US" smtClean="0"/>
              <a:t>67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7410353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136BB-631D-AF47-A0AA-5E1D9C82D370}" type="slidenum">
              <a:rPr kumimoji="1" lang="ko-KR" altLang="en-US" smtClean="0"/>
              <a:t>68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974311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136BB-631D-AF47-A0AA-5E1D9C82D370}" type="slidenum">
              <a:rPr kumimoji="1" lang="ko-KR" altLang="en-US" smtClean="0"/>
              <a:t>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1225192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136BB-631D-AF47-A0AA-5E1D9C82D370}" type="slidenum">
              <a:rPr kumimoji="1" lang="ko-KR" altLang="en-US" smtClean="0"/>
              <a:t>69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41269553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136BB-631D-AF47-A0AA-5E1D9C82D370}" type="slidenum">
              <a:rPr kumimoji="1" lang="ko-KR" altLang="en-US" smtClean="0"/>
              <a:t>70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1024469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136BB-631D-AF47-A0AA-5E1D9C82D370}" type="slidenum">
              <a:rPr kumimoji="1" lang="ko-KR" altLang="en-US" smtClean="0"/>
              <a:t>71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84073409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136BB-631D-AF47-A0AA-5E1D9C82D370}" type="slidenum">
              <a:rPr kumimoji="1" lang="ko-KR" altLang="en-US" smtClean="0"/>
              <a:t>72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8495249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136BB-631D-AF47-A0AA-5E1D9C82D370}" type="slidenum">
              <a:rPr kumimoji="1" lang="ko-KR" altLang="en-US" smtClean="0"/>
              <a:t>73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98039394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136BB-631D-AF47-A0AA-5E1D9C82D370}" type="slidenum">
              <a:rPr kumimoji="1" lang="ko-KR" altLang="en-US" smtClean="0"/>
              <a:t>74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55510826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136BB-631D-AF47-A0AA-5E1D9C82D370}" type="slidenum">
              <a:rPr kumimoji="1" lang="ko-KR" altLang="en-US" smtClean="0"/>
              <a:t>75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0614843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136BB-631D-AF47-A0AA-5E1D9C82D370}" type="slidenum">
              <a:rPr kumimoji="1" lang="ko-KR" altLang="en-US" smtClean="0"/>
              <a:t>76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77930469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136BB-631D-AF47-A0AA-5E1D9C82D370}" type="slidenum">
              <a:rPr kumimoji="1" lang="ko-KR" altLang="en-US" smtClean="0"/>
              <a:t>77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93068483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136BB-631D-AF47-A0AA-5E1D9C82D370}" type="slidenum">
              <a:rPr kumimoji="1" lang="ko-KR" altLang="en-US" smtClean="0"/>
              <a:t>78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268062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136BB-631D-AF47-A0AA-5E1D9C82D370}" type="slidenum">
              <a:rPr kumimoji="1" lang="ko-KR" altLang="en-US" smtClean="0"/>
              <a:t>15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7892392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136BB-631D-AF47-A0AA-5E1D9C82D370}" type="slidenum">
              <a:rPr kumimoji="1" lang="ko-KR" altLang="en-US" smtClean="0"/>
              <a:t>79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3055462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136BB-631D-AF47-A0AA-5E1D9C82D370}" type="slidenum">
              <a:rPr kumimoji="1" lang="ko-KR" altLang="en-US" smtClean="0"/>
              <a:t>80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85012097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136BB-631D-AF47-A0AA-5E1D9C82D370}" type="slidenum">
              <a:rPr kumimoji="1" lang="ko-KR" altLang="en-US" smtClean="0"/>
              <a:t>81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72538259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136BB-631D-AF47-A0AA-5E1D9C82D370}" type="slidenum">
              <a:rPr kumimoji="1" lang="ko-KR" altLang="en-US" smtClean="0"/>
              <a:t>82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04745294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136BB-631D-AF47-A0AA-5E1D9C82D370}" type="slidenum">
              <a:rPr kumimoji="1" lang="ko-KR" altLang="en-US" smtClean="0"/>
              <a:t>83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97545952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136BB-631D-AF47-A0AA-5E1D9C82D370}" type="slidenum">
              <a:rPr kumimoji="1" lang="ko-KR" altLang="en-US" smtClean="0"/>
              <a:t>84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65804109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136BB-631D-AF47-A0AA-5E1D9C82D370}" type="slidenum">
              <a:rPr kumimoji="1" lang="ko-KR" altLang="en-US" smtClean="0"/>
              <a:t>85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45693712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136BB-631D-AF47-A0AA-5E1D9C82D370}" type="slidenum">
              <a:rPr kumimoji="1" lang="ko-KR" altLang="en-US" smtClean="0"/>
              <a:t>86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13593275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136BB-631D-AF47-A0AA-5E1D9C82D370}" type="slidenum">
              <a:rPr kumimoji="1" lang="ko-KR" altLang="en-US" smtClean="0"/>
              <a:t>87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03104148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136BB-631D-AF47-A0AA-5E1D9C82D370}" type="slidenum">
              <a:rPr kumimoji="1" lang="ko-KR" altLang="en-US" smtClean="0"/>
              <a:t>88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073700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136BB-631D-AF47-A0AA-5E1D9C82D370}" type="slidenum">
              <a:rPr kumimoji="1" lang="ko-KR" altLang="en-US" smtClean="0"/>
              <a:t>16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20788360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136BB-631D-AF47-A0AA-5E1D9C82D370}" type="slidenum">
              <a:rPr kumimoji="1" lang="ko-KR" altLang="en-US" smtClean="0"/>
              <a:t>89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51644419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136BB-631D-AF47-A0AA-5E1D9C82D370}" type="slidenum">
              <a:rPr kumimoji="1" lang="ko-KR" altLang="en-US" smtClean="0"/>
              <a:t>90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30054166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136BB-631D-AF47-A0AA-5E1D9C82D370}" type="slidenum">
              <a:rPr kumimoji="1" lang="ko-KR" altLang="en-US" smtClean="0"/>
              <a:t>91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90542879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136BB-631D-AF47-A0AA-5E1D9C82D370}" type="slidenum">
              <a:rPr kumimoji="1" lang="ko-KR" altLang="en-US" smtClean="0"/>
              <a:t>92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58422482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136BB-631D-AF47-A0AA-5E1D9C82D370}" type="slidenum">
              <a:rPr kumimoji="1" lang="ko-KR" altLang="en-US" smtClean="0"/>
              <a:t>93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09742717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136BB-631D-AF47-A0AA-5E1D9C82D370}" type="slidenum">
              <a:rPr kumimoji="1" lang="ko-KR" altLang="en-US" smtClean="0"/>
              <a:t>94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51044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136BB-631D-AF47-A0AA-5E1D9C82D370}" type="slidenum">
              <a:rPr kumimoji="1" lang="ko-KR" altLang="en-US" smtClean="0"/>
              <a:t>95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69431402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136BB-631D-AF47-A0AA-5E1D9C82D370}" type="slidenum">
              <a:rPr kumimoji="1" lang="ko-KR" altLang="en-US" smtClean="0"/>
              <a:t>96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07666215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136BB-631D-AF47-A0AA-5E1D9C82D370}" type="slidenum">
              <a:rPr kumimoji="1" lang="ko-KR" altLang="en-US" smtClean="0"/>
              <a:t>97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85680686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136BB-631D-AF47-A0AA-5E1D9C82D370}" type="slidenum">
              <a:rPr kumimoji="1" lang="ko-KR" altLang="en-US" smtClean="0"/>
              <a:t>98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115170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136BB-631D-AF47-A0AA-5E1D9C82D370}" type="slidenum">
              <a:rPr kumimoji="1" lang="ko-KR" altLang="en-US" smtClean="0"/>
              <a:t>17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58480165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136BB-631D-AF47-A0AA-5E1D9C82D370}" type="slidenum">
              <a:rPr kumimoji="1" lang="ko-KR" altLang="en-US" smtClean="0"/>
              <a:t>99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22635597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136BB-631D-AF47-A0AA-5E1D9C82D370}" type="slidenum">
              <a:rPr kumimoji="1" lang="ko-KR" altLang="en-US" smtClean="0"/>
              <a:t>100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33331542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136BB-631D-AF47-A0AA-5E1D9C82D370}" type="slidenum">
              <a:rPr kumimoji="1" lang="ko-KR" altLang="en-US" smtClean="0"/>
              <a:t>101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703557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136BB-631D-AF47-A0AA-5E1D9C82D370}" type="slidenum">
              <a:rPr kumimoji="1" lang="ko-KR" altLang="en-US" smtClean="0"/>
              <a:t>102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00645085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136BB-631D-AF47-A0AA-5E1D9C82D370}" type="slidenum">
              <a:rPr kumimoji="1" lang="ko-KR" altLang="en-US" smtClean="0"/>
              <a:t>103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12574067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136BB-631D-AF47-A0AA-5E1D9C82D370}" type="slidenum">
              <a:rPr kumimoji="1" lang="ko-KR" altLang="en-US" smtClean="0"/>
              <a:t>104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00653354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136BB-631D-AF47-A0AA-5E1D9C82D370}" type="slidenum">
              <a:rPr kumimoji="1" lang="ko-KR" altLang="en-US" smtClean="0"/>
              <a:t>105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4914879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136BB-631D-AF47-A0AA-5E1D9C82D370}" type="slidenum">
              <a:rPr kumimoji="1" lang="ko-KR" altLang="en-US" smtClean="0"/>
              <a:t>106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81753817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136BB-631D-AF47-A0AA-5E1D9C82D370}" type="slidenum">
              <a:rPr kumimoji="1" lang="ko-KR" altLang="en-US" smtClean="0"/>
              <a:t>107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87877361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136BB-631D-AF47-A0AA-5E1D9C82D370}" type="slidenum">
              <a:rPr kumimoji="1" lang="ko-KR" altLang="en-US" smtClean="0"/>
              <a:t>108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12718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97E93-648B-B34C-99B0-952B62662336}" type="datetimeFigureOut">
              <a:rPr kumimoji="1" lang="ko-KR" altLang="en-US" smtClean="0"/>
              <a:t>2019. 10. 16.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50FCA-565E-3040-ABC1-394BED203AB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978956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97E93-648B-B34C-99B0-952B62662336}" type="datetimeFigureOut">
              <a:rPr kumimoji="1" lang="ko-KR" altLang="en-US" smtClean="0"/>
              <a:t>2019. 10. 16.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50FCA-565E-3040-ABC1-394BED203AB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189613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97E93-648B-B34C-99B0-952B62662336}" type="datetimeFigureOut">
              <a:rPr kumimoji="1" lang="ko-KR" altLang="en-US" smtClean="0"/>
              <a:t>2019. 10. 16.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50FCA-565E-3040-ABC1-394BED203AB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777094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97E93-648B-B34C-99B0-952B62662336}" type="datetimeFigureOut">
              <a:rPr kumimoji="1" lang="ko-KR" altLang="en-US" smtClean="0"/>
              <a:t>2019. 10. 16.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50FCA-565E-3040-ABC1-394BED203AB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257485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97E93-648B-B34C-99B0-952B62662336}" type="datetimeFigureOut">
              <a:rPr kumimoji="1" lang="ko-KR" altLang="en-US" smtClean="0"/>
              <a:t>2019. 10. 16.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50FCA-565E-3040-ABC1-394BED203AB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996792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97E93-648B-B34C-99B0-952B62662336}" type="datetimeFigureOut">
              <a:rPr kumimoji="1" lang="ko-KR" altLang="en-US" smtClean="0"/>
              <a:t>2019. 10. 16.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50FCA-565E-3040-ABC1-394BED203AB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936392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97E93-648B-B34C-99B0-952B62662336}" type="datetimeFigureOut">
              <a:rPr kumimoji="1" lang="ko-KR" altLang="en-US" smtClean="0"/>
              <a:t>2019. 10. 16.</a:t>
            </a:fld>
            <a:endParaRPr kumimoji="1"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50FCA-565E-3040-ABC1-394BED203AB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617476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97E93-648B-B34C-99B0-952B62662336}" type="datetimeFigureOut">
              <a:rPr kumimoji="1" lang="ko-KR" altLang="en-US" smtClean="0"/>
              <a:t>2019. 10. 16.</a:t>
            </a:fld>
            <a:endParaRPr kumimoji="1"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50FCA-565E-3040-ABC1-394BED203AB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620363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97E93-648B-B34C-99B0-952B62662336}" type="datetimeFigureOut">
              <a:rPr kumimoji="1" lang="ko-KR" altLang="en-US" smtClean="0"/>
              <a:t>2019. 10. 16.</a:t>
            </a:fld>
            <a:endParaRPr kumimoji="1"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50FCA-565E-3040-ABC1-394BED203AB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696624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97E93-648B-B34C-99B0-952B62662336}" type="datetimeFigureOut">
              <a:rPr kumimoji="1" lang="ko-KR" altLang="en-US" smtClean="0"/>
              <a:t>2019. 10. 16.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50FCA-565E-3040-ABC1-394BED203AB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483833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97E93-648B-B34C-99B0-952B62662336}" type="datetimeFigureOut">
              <a:rPr kumimoji="1" lang="ko-KR" altLang="en-US" smtClean="0"/>
              <a:t>2019. 10. 16.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50FCA-565E-3040-ABC1-394BED203AB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505619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797E93-648B-B34C-99B0-952B62662336}" type="datetimeFigureOut">
              <a:rPr kumimoji="1" lang="ko-KR" altLang="en-US" smtClean="0"/>
              <a:t>2019. 10. 16.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B50FCA-565E-3040-ABC1-394BED203AB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119886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8.tiff"/><Relationship Id="rId4" Type="http://schemas.openxmlformats.org/officeDocument/2006/relationships/image" Target="../media/image40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hyperlink" Target="https://ronxin.github.io/wevi/" TargetMode="External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tiff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tif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tif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tiff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tif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tiff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tiff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tiff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tiff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tiff"/><Relationship Id="rId4" Type="http://schemas.openxmlformats.org/officeDocument/2006/relationships/image" Target="../media/image14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tiff"/><Relationship Id="rId4" Type="http://schemas.openxmlformats.org/officeDocument/2006/relationships/image" Target="../media/image16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8.tiff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tiff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tiff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7.tiff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openxmlformats.org/officeDocument/2006/relationships/image" Target="../media/image23.png"/><Relationship Id="rId4" Type="http://schemas.openxmlformats.org/officeDocument/2006/relationships/image" Target="../media/image8.tiff"/><Relationship Id="rId9" Type="http://schemas.openxmlformats.org/officeDocument/2006/relationships/image" Target="../media/image22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5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10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0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5FE92FE-32F0-CB40-A042-7D6B53D9AC55}"/>
              </a:ext>
            </a:extLst>
          </p:cNvPr>
          <p:cNvSpPr txBox="1"/>
          <p:nvPr/>
        </p:nvSpPr>
        <p:spPr>
          <a:xfrm>
            <a:off x="1456764" y="1787799"/>
            <a:ext cx="927847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 err="1"/>
              <a:t>텐서플로와</a:t>
            </a:r>
            <a:r>
              <a:rPr lang="ko-KR" altLang="en-US" sz="4000" b="1" dirty="0"/>
              <a:t> </a:t>
            </a:r>
            <a:r>
              <a:rPr lang="ko-KR" altLang="en-US" sz="4000" b="1" dirty="0" err="1"/>
              <a:t>머신러닝으로</a:t>
            </a:r>
            <a:r>
              <a:rPr lang="ko-KR" altLang="en-US" sz="4000" b="1" dirty="0"/>
              <a:t> 시작하는 </a:t>
            </a:r>
            <a:r>
              <a:rPr lang="ko-KR" altLang="en-US" sz="4000" b="1" dirty="0" err="1"/>
              <a:t>자연어처리</a:t>
            </a:r>
            <a:endParaRPr lang="ko-KR" altLang="en-US" sz="4000" dirty="0"/>
          </a:p>
          <a:p>
            <a:pPr algn="ctr"/>
            <a:endParaRPr kumimoji="1" lang="ko-KR" altLang="en-US" sz="4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035E61-AB0F-D744-8AAB-F1B6B42AFDDE}"/>
              </a:ext>
            </a:extLst>
          </p:cNvPr>
          <p:cNvSpPr txBox="1"/>
          <p:nvPr/>
        </p:nvSpPr>
        <p:spPr>
          <a:xfrm>
            <a:off x="5424981" y="5259641"/>
            <a:ext cx="13420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/>
              <a:t>Lecture 2</a:t>
            </a:r>
          </a:p>
          <a:p>
            <a:pPr algn="ctr"/>
            <a:r>
              <a:rPr kumimoji="1" lang="en-US" altLang="ko-KR" dirty="0"/>
              <a:t>2019. 08. 31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898079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EEE99D6-D6C0-A84C-8E17-AC2776C174D8}"/>
              </a:ext>
            </a:extLst>
          </p:cNvPr>
          <p:cNvSpPr txBox="1"/>
          <p:nvPr/>
        </p:nvSpPr>
        <p:spPr>
          <a:xfrm>
            <a:off x="284035" y="599599"/>
            <a:ext cx="32489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Data Representation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C09BA4-67EC-C14E-815E-6BB6A5522919}"/>
              </a:ext>
            </a:extLst>
          </p:cNvPr>
          <p:cNvSpPr txBox="1"/>
          <p:nvPr/>
        </p:nvSpPr>
        <p:spPr>
          <a:xfrm>
            <a:off x="1648976" y="3944469"/>
            <a:ext cx="1054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Text Data</a:t>
            </a:r>
            <a:endParaRPr kumimoji="1" lang="ko-KR" altLang="en-US" dirty="0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F27306A3-8321-EF41-AC12-A47D00BE5FC2}"/>
              </a:ext>
            </a:extLst>
          </p:cNvPr>
          <p:cNvCxnSpPr>
            <a:cxnSpLocks/>
          </p:cNvCxnSpPr>
          <p:nvPr/>
        </p:nvCxnSpPr>
        <p:spPr>
          <a:xfrm>
            <a:off x="3935699" y="3464858"/>
            <a:ext cx="15329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AB6F387-4875-AB48-91AB-5B38F2F40048}"/>
              </a:ext>
            </a:extLst>
          </p:cNvPr>
          <p:cNvSpPr txBox="1"/>
          <p:nvPr/>
        </p:nvSpPr>
        <p:spPr>
          <a:xfrm>
            <a:off x="3837737" y="2724398"/>
            <a:ext cx="16453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b="1" dirty="0">
                <a:solidFill>
                  <a:srgbClr val="C00000"/>
                </a:solidFill>
              </a:rPr>
              <a:t>Data</a:t>
            </a:r>
          </a:p>
          <a:p>
            <a:pPr algn="ctr"/>
            <a:r>
              <a:rPr kumimoji="1" lang="en-US" altLang="ko-KR" b="1" dirty="0">
                <a:solidFill>
                  <a:srgbClr val="C00000"/>
                </a:solidFill>
              </a:rPr>
              <a:t>Representation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AD8F25A-C090-684D-A0FC-05C201D90358}"/>
              </a:ext>
            </a:extLst>
          </p:cNvPr>
          <p:cNvSpPr txBox="1"/>
          <p:nvPr/>
        </p:nvSpPr>
        <p:spPr>
          <a:xfrm>
            <a:off x="987857" y="3265401"/>
            <a:ext cx="25450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/>
              <a:t>나는 학교에 간다</a:t>
            </a:r>
            <a:r>
              <a:rPr kumimoji="1" lang="en-US" altLang="ko-KR" sz="2400" b="1" dirty="0"/>
              <a:t>.</a:t>
            </a:r>
            <a:endParaRPr kumimoji="1" lang="ko-KR" altLang="en-US" sz="24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1EA860D-BED5-8249-8A42-23E7BA154C07}"/>
              </a:ext>
            </a:extLst>
          </p:cNvPr>
          <p:cNvSpPr txBox="1"/>
          <p:nvPr/>
        </p:nvSpPr>
        <p:spPr>
          <a:xfrm>
            <a:off x="5883586" y="1485598"/>
            <a:ext cx="1645387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3900" b="1" dirty="0">
                <a:solidFill>
                  <a:schemeClr val="accent1"/>
                </a:solidFill>
                <a:latin typeface="+mj-ea"/>
                <a:ea typeface="+mj-ea"/>
              </a:rPr>
              <a:t>?</a:t>
            </a:r>
            <a:endParaRPr kumimoji="1" lang="ko-KR" altLang="en-US" sz="239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63CDDEF9-F134-554A-9DD4-EEADC4EACE98}"/>
              </a:ext>
            </a:extLst>
          </p:cNvPr>
          <p:cNvCxnSpPr>
            <a:cxnSpLocks/>
          </p:cNvCxnSpPr>
          <p:nvPr/>
        </p:nvCxnSpPr>
        <p:spPr>
          <a:xfrm>
            <a:off x="7356706" y="3464858"/>
            <a:ext cx="117437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7" name="그림 16">
            <a:extLst>
              <a:ext uri="{FF2B5EF4-FFF2-40B4-BE49-F238E27FC236}">
                <a16:creationId xmlns:a16="http://schemas.microsoft.com/office/drawing/2014/main" id="{2907CB85-7D29-7C42-933D-78288A7A0B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1576" r="20140"/>
          <a:stretch/>
        </p:blipFill>
        <p:spPr>
          <a:xfrm>
            <a:off x="8826418" y="2303931"/>
            <a:ext cx="1911602" cy="303418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E9D443B-6B73-1A46-B163-48C1385BB572}"/>
              </a:ext>
            </a:extLst>
          </p:cNvPr>
          <p:cNvSpPr txBox="1"/>
          <p:nvPr/>
        </p:nvSpPr>
        <p:spPr>
          <a:xfrm>
            <a:off x="5468664" y="4609488"/>
            <a:ext cx="2513573" cy="8803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b="1" dirty="0">
                <a:solidFill>
                  <a:srgbClr val="00B050"/>
                </a:solidFill>
              </a:rPr>
              <a:t>Text Representation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b="1" dirty="0">
                <a:solidFill>
                  <a:srgbClr val="00B050"/>
                </a:solidFill>
              </a:rPr>
              <a:t>Word Representation</a:t>
            </a:r>
          </a:p>
        </p:txBody>
      </p:sp>
    </p:spTree>
    <p:extLst>
      <p:ext uri="{BB962C8B-B14F-4D97-AF65-F5344CB8AC3E}">
        <p14:creationId xmlns:p14="http://schemas.microsoft.com/office/powerpoint/2010/main" val="383398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BF8C8579-929D-9F44-BE0D-6133452BD71B}"/>
              </a:ext>
            </a:extLst>
          </p:cNvPr>
          <p:cNvSpPr txBox="1"/>
          <p:nvPr/>
        </p:nvSpPr>
        <p:spPr>
          <a:xfrm>
            <a:off x="284035" y="599599"/>
            <a:ext cx="34976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Word2Vec</a:t>
            </a:r>
            <a:r>
              <a:rPr kumimoji="1" lang="ko-KR" altLang="en-US" sz="2800" dirty="0"/>
              <a:t> </a:t>
            </a:r>
            <a:r>
              <a:rPr kumimoji="1" lang="en-US" altLang="ko-KR" sz="2800" dirty="0"/>
              <a:t>(Skip-Gram)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09D3AC9-981E-0E41-BA56-813B5D45E39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94"/>
          <a:stretch/>
        </p:blipFill>
        <p:spPr>
          <a:xfrm>
            <a:off x="109331" y="1040113"/>
            <a:ext cx="4919046" cy="5341791"/>
          </a:xfrm>
          <a:prstGeom prst="rect">
            <a:avLst/>
          </a:prstGeom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A269BB5B-07FF-2249-936A-59A90418D922}"/>
              </a:ext>
            </a:extLst>
          </p:cNvPr>
          <p:cNvSpPr/>
          <p:nvPr/>
        </p:nvSpPr>
        <p:spPr>
          <a:xfrm>
            <a:off x="208722" y="3120887"/>
            <a:ext cx="914400" cy="914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133A9BB-8FEB-0A4F-BE05-FEA3F8B3DF40}"/>
                  </a:ext>
                </a:extLst>
              </p:cNvPr>
              <p:cNvSpPr txBox="1"/>
              <p:nvPr/>
            </p:nvSpPr>
            <p:spPr>
              <a:xfrm>
                <a:off x="6000999" y="1122819"/>
                <a:ext cx="3131435" cy="18145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457200" indent="-457200">
                  <a:lnSpc>
                    <a:spcPct val="150000"/>
                  </a:lnSpc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sz="2400" b="0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ko-KR" sz="2400" b="0" i="0" dirty="0" smtClean="0">
                            <a:latin typeface="Cambria Math" panose="02040503050406030204" pitchFamily="18" charset="0"/>
                          </a:rPr>
                          <m:t>t</m:t>
                        </m:r>
                      </m:sub>
                    </m:sSub>
                    <m:r>
                      <a:rPr kumimoji="1" lang="en-US" altLang="ko-KR" sz="2400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ko-KR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kumimoji="1" lang="en-US" altLang="ko-KR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ko-KR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kumimoji="1" lang="en-US" altLang="ko-KR" sz="2400" i="1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endParaRPr kumimoji="1" lang="en-US" altLang="ko-KR" sz="2400" dirty="0"/>
              </a:p>
              <a:p>
                <a:pPr marL="457200" indent="-457200">
                  <a:lnSpc>
                    <a:spcPct val="150000"/>
                  </a:lnSpc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kumimoji="1" lang="en-US" altLang="ko-KR" sz="2400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kumimoji="1" lang="en-US" altLang="ko-KR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sz="2400" b="0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ko-KR" sz="2400" b="0" i="1" dirty="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acc>
                    <m:r>
                      <a:rPr kumimoji="1" lang="en-US" altLang="ko-KR" sz="2400" b="0" i="1" dirty="0" smtClean="0">
                        <a:latin typeface="Cambria Math" panose="02040503050406030204" pitchFamily="18" charset="0"/>
                      </a:rPr>
                      <m:t> =</m:t>
                    </m:r>
                    <m:sSub>
                      <m:sSubPr>
                        <m:ctrlPr>
                          <a:rPr kumimoji="1" lang="en-US" altLang="ko-KR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sz="2400" b="0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kumimoji="1" lang="en-US" altLang="ko-KR" sz="2400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sSup>
                      <m:sSupPr>
                        <m:ctrlPr>
                          <a:rPr kumimoji="1" lang="en-US" altLang="ko-KR" sz="24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R" sz="2400" b="0" i="1" dirty="0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kumimoji="1" lang="en-US" altLang="ko-KR" sz="2400" b="0" i="1" dirty="0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endParaRPr kumimoji="1" lang="en-US" altLang="ko-KR" sz="2400" b="0" i="1" dirty="0">
                  <a:latin typeface="Cambria Math" panose="02040503050406030204" pitchFamily="18" charset="0"/>
                </a:endParaRPr>
              </a:p>
              <a:p>
                <a:pPr marL="457200" indent="-457200">
                  <a:lnSpc>
                    <a:spcPct val="150000"/>
                  </a:lnSpc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kumimoji="1" lang="en-US" altLang="ko-KR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kumimoji="1" lang="en-US" altLang="ko-KR" sz="2400" b="0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kumimoji="1" lang="en-US" altLang="ko-KR" sz="2400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kumimoji="1" lang="en-US" altLang="ko-KR" sz="2400" b="0" i="1" dirty="0" smtClean="0">
                        <a:latin typeface="Cambria Math" panose="02040503050406030204" pitchFamily="18" charset="0"/>
                      </a:rPr>
                      <m:t> =</m:t>
                    </m:r>
                    <m:r>
                      <a:rPr kumimoji="1" lang="en-US" altLang="ko-KR" sz="2400" b="0" i="1" dirty="0" smtClean="0">
                        <a:latin typeface="Cambria Math" panose="02040503050406030204" pitchFamily="18" charset="0"/>
                      </a:rPr>
                      <m:t>𝑠𝑜𝑓𝑡𝑚𝑎𝑥</m:t>
                    </m:r>
                    <m:r>
                      <a:rPr kumimoji="1" lang="en-US" altLang="ko-KR" sz="2400" b="0" i="1" dirty="0" smtClean="0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̃"/>
                        <m:ctrlPr>
                          <a:rPr kumimoji="1" lang="en-US" altLang="ko-KR" sz="2400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kumimoji="1" lang="en-US" altLang="ko-KR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sz="2400" i="1" dirty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ko-KR" sz="2400" i="1" dirty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acc>
                    <m:r>
                      <a:rPr kumimoji="1" lang="en-US" altLang="ko-KR" sz="2400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en-US" altLang="ko-KR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133A9BB-8FEB-0A4F-BE05-FEA3F8B3DF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0999" y="1122819"/>
                <a:ext cx="3131435" cy="1814599"/>
              </a:xfrm>
              <a:prstGeom prst="rect">
                <a:avLst/>
              </a:prstGeom>
              <a:blipFill>
                <a:blip r:embed="rId4"/>
                <a:stretch>
                  <a:fillRect l="-2024" r="-405" b="-277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직사각형 6">
            <a:extLst>
              <a:ext uri="{FF2B5EF4-FFF2-40B4-BE49-F238E27FC236}">
                <a16:creationId xmlns:a16="http://schemas.microsoft.com/office/drawing/2014/main" id="{EEEACB27-F0E6-2A44-AECB-2B87C66D62DF}"/>
              </a:ext>
            </a:extLst>
          </p:cNvPr>
          <p:cNvSpPr/>
          <p:nvPr/>
        </p:nvSpPr>
        <p:spPr>
          <a:xfrm>
            <a:off x="3279913" y="1122819"/>
            <a:ext cx="626165" cy="5135582"/>
          </a:xfrm>
          <a:prstGeom prst="rect">
            <a:avLst/>
          </a:prstGeom>
          <a:noFill/>
          <a:ln w="63500">
            <a:solidFill>
              <a:srgbClr val="FF0000">
                <a:alpha val="53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ADF3FD-87BF-3643-A224-25F55D9F5494}"/>
              </a:ext>
            </a:extLst>
          </p:cNvPr>
          <p:cNvSpPr txBox="1"/>
          <p:nvPr/>
        </p:nvSpPr>
        <p:spPr>
          <a:xfrm>
            <a:off x="5975381" y="3681191"/>
            <a:ext cx="322716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>
                <a:solidFill>
                  <a:schemeClr val="accent1"/>
                </a:solidFill>
              </a:rPr>
              <a:t>Label </a:t>
            </a:r>
            <a:r>
              <a:rPr kumimoji="1" lang="ko-KR" altLang="en-US" sz="2400" dirty="0">
                <a:solidFill>
                  <a:schemeClr val="accent1"/>
                </a:solidFill>
              </a:rPr>
              <a:t>이 </a:t>
            </a:r>
            <a:r>
              <a:rPr kumimoji="1" lang="en-US" altLang="ko-KR" sz="2400" dirty="0">
                <a:solidFill>
                  <a:schemeClr val="accent1"/>
                </a:solidFill>
              </a:rPr>
              <a:t>2m</a:t>
            </a:r>
            <a:r>
              <a:rPr kumimoji="1" lang="ko-KR" altLang="en-US" sz="2400" dirty="0">
                <a:solidFill>
                  <a:schemeClr val="accent1"/>
                </a:solidFill>
              </a:rPr>
              <a:t>개</a:t>
            </a:r>
            <a:endParaRPr kumimoji="1" lang="en-US" altLang="ko-KR" sz="2400" dirty="0">
              <a:solidFill>
                <a:schemeClr val="accent1"/>
              </a:solidFill>
            </a:endParaRPr>
          </a:p>
          <a:p>
            <a:endParaRPr kumimoji="1" lang="en-US" altLang="ko-KR" sz="2400" dirty="0">
              <a:solidFill>
                <a:schemeClr val="accent1"/>
              </a:solidFill>
            </a:endParaRPr>
          </a:p>
          <a:p>
            <a:r>
              <a:rPr kumimoji="1" lang="en-US" altLang="ko-KR" sz="2400" dirty="0">
                <a:solidFill>
                  <a:schemeClr val="accent1"/>
                </a:solidFill>
              </a:rPr>
              <a:t>             =&gt;</a:t>
            </a:r>
            <a:r>
              <a:rPr kumimoji="1" lang="ko-KR" altLang="en-US" sz="2400" dirty="0">
                <a:solidFill>
                  <a:schemeClr val="accent1"/>
                </a:solidFill>
              </a:rPr>
              <a:t> 총 </a:t>
            </a:r>
            <a:r>
              <a:rPr kumimoji="1" lang="en-US" altLang="ko-KR" sz="2400" dirty="0">
                <a:solidFill>
                  <a:schemeClr val="accent1"/>
                </a:solidFill>
              </a:rPr>
              <a:t>2m</a:t>
            </a:r>
            <a:r>
              <a:rPr kumimoji="1" lang="ko-KR" altLang="en-US" sz="2400" dirty="0">
                <a:solidFill>
                  <a:schemeClr val="accent1"/>
                </a:solidFill>
              </a:rPr>
              <a:t>번 학습</a:t>
            </a:r>
          </a:p>
        </p:txBody>
      </p:sp>
    </p:spTree>
    <p:extLst>
      <p:ext uri="{BB962C8B-B14F-4D97-AF65-F5344CB8AC3E}">
        <p14:creationId xmlns:p14="http://schemas.microsoft.com/office/powerpoint/2010/main" val="29688548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59BF9FA4-54CC-E845-9F0B-07E0ED076D6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94"/>
          <a:stretch/>
        </p:blipFill>
        <p:spPr>
          <a:xfrm>
            <a:off x="109331" y="1040113"/>
            <a:ext cx="4919046" cy="534179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F8C8579-929D-9F44-BE0D-6133452BD71B}"/>
              </a:ext>
            </a:extLst>
          </p:cNvPr>
          <p:cNvSpPr txBox="1"/>
          <p:nvPr/>
        </p:nvSpPr>
        <p:spPr>
          <a:xfrm>
            <a:off x="284035" y="599599"/>
            <a:ext cx="34976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Word2Vec</a:t>
            </a:r>
            <a:r>
              <a:rPr kumimoji="1" lang="ko-KR" altLang="en-US" sz="2800" dirty="0"/>
              <a:t> </a:t>
            </a:r>
            <a:r>
              <a:rPr kumimoji="1" lang="en-US" altLang="ko-KR" sz="2800" dirty="0"/>
              <a:t>(Skip-Gram)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A269BB5B-07FF-2249-936A-59A90418D922}"/>
              </a:ext>
            </a:extLst>
          </p:cNvPr>
          <p:cNvSpPr/>
          <p:nvPr/>
        </p:nvSpPr>
        <p:spPr>
          <a:xfrm>
            <a:off x="208722" y="3120887"/>
            <a:ext cx="914400" cy="914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AB72DD-5ED0-344B-A062-D98F5B183F66}"/>
              </a:ext>
            </a:extLst>
          </p:cNvPr>
          <p:cNvSpPr txBox="1"/>
          <p:nvPr/>
        </p:nvSpPr>
        <p:spPr>
          <a:xfrm>
            <a:off x="5215787" y="1461052"/>
            <a:ext cx="26393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dirty="0">
                <a:solidFill>
                  <a:srgbClr val="C00000"/>
                </a:solidFill>
              </a:rPr>
              <a:t>Embedding vector?</a:t>
            </a:r>
            <a:endParaRPr kumimoji="1" lang="ko-KR" altLang="en-US" sz="24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408479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59BF9FA4-54CC-E845-9F0B-07E0ED076D6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94"/>
          <a:stretch/>
        </p:blipFill>
        <p:spPr>
          <a:xfrm>
            <a:off x="109331" y="1040113"/>
            <a:ext cx="4919046" cy="534179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F8C8579-929D-9F44-BE0D-6133452BD71B}"/>
              </a:ext>
            </a:extLst>
          </p:cNvPr>
          <p:cNvSpPr txBox="1"/>
          <p:nvPr/>
        </p:nvSpPr>
        <p:spPr>
          <a:xfrm>
            <a:off x="284035" y="599599"/>
            <a:ext cx="34976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Word2Vec</a:t>
            </a:r>
            <a:r>
              <a:rPr kumimoji="1" lang="ko-KR" altLang="en-US" sz="2800" dirty="0"/>
              <a:t> </a:t>
            </a:r>
            <a:r>
              <a:rPr kumimoji="1" lang="en-US" altLang="ko-KR" sz="2800" dirty="0"/>
              <a:t>(Skip-Gram)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A269BB5B-07FF-2249-936A-59A90418D922}"/>
              </a:ext>
            </a:extLst>
          </p:cNvPr>
          <p:cNvSpPr/>
          <p:nvPr/>
        </p:nvSpPr>
        <p:spPr>
          <a:xfrm>
            <a:off x="208722" y="3120887"/>
            <a:ext cx="914400" cy="914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AB72DD-5ED0-344B-A062-D98F5B183F66}"/>
              </a:ext>
            </a:extLst>
          </p:cNvPr>
          <p:cNvSpPr txBox="1"/>
          <p:nvPr/>
        </p:nvSpPr>
        <p:spPr>
          <a:xfrm>
            <a:off x="5215787" y="1461052"/>
            <a:ext cx="26393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dirty="0">
                <a:solidFill>
                  <a:srgbClr val="C00000"/>
                </a:solidFill>
              </a:rPr>
              <a:t>Embedding vector?</a:t>
            </a:r>
            <a:endParaRPr kumimoji="1" lang="ko-KR" altLang="en-US" sz="2400" b="1" dirty="0">
              <a:solidFill>
                <a:srgbClr val="C00000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6E29E1D-F909-AC4B-9303-9465B225FD18}"/>
              </a:ext>
            </a:extLst>
          </p:cNvPr>
          <p:cNvSpPr/>
          <p:nvPr/>
        </p:nvSpPr>
        <p:spPr>
          <a:xfrm>
            <a:off x="1958009" y="2888943"/>
            <a:ext cx="814597" cy="1583666"/>
          </a:xfrm>
          <a:prstGeom prst="rect">
            <a:avLst/>
          </a:prstGeom>
          <a:noFill/>
          <a:ln w="63500">
            <a:solidFill>
              <a:srgbClr val="FF0000">
                <a:alpha val="53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7743408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59BF9FA4-54CC-E845-9F0B-07E0ED076D6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94"/>
          <a:stretch/>
        </p:blipFill>
        <p:spPr>
          <a:xfrm>
            <a:off x="109331" y="1040113"/>
            <a:ext cx="4919046" cy="534179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F8C8579-929D-9F44-BE0D-6133452BD71B}"/>
              </a:ext>
            </a:extLst>
          </p:cNvPr>
          <p:cNvSpPr txBox="1"/>
          <p:nvPr/>
        </p:nvSpPr>
        <p:spPr>
          <a:xfrm>
            <a:off x="284035" y="599599"/>
            <a:ext cx="34976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Word2Vec</a:t>
            </a:r>
            <a:r>
              <a:rPr kumimoji="1" lang="ko-KR" altLang="en-US" sz="2800" dirty="0"/>
              <a:t> </a:t>
            </a:r>
            <a:r>
              <a:rPr kumimoji="1" lang="en-US" altLang="ko-KR" sz="2800" dirty="0"/>
              <a:t>(Skip-Gram)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A269BB5B-07FF-2249-936A-59A90418D922}"/>
              </a:ext>
            </a:extLst>
          </p:cNvPr>
          <p:cNvSpPr/>
          <p:nvPr/>
        </p:nvSpPr>
        <p:spPr>
          <a:xfrm>
            <a:off x="208722" y="3120887"/>
            <a:ext cx="914400" cy="914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AB72DD-5ED0-344B-A062-D98F5B183F66}"/>
              </a:ext>
            </a:extLst>
          </p:cNvPr>
          <p:cNvSpPr txBox="1"/>
          <p:nvPr/>
        </p:nvSpPr>
        <p:spPr>
          <a:xfrm>
            <a:off x="5215787" y="1461052"/>
            <a:ext cx="26393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dirty="0">
                <a:solidFill>
                  <a:srgbClr val="C00000"/>
                </a:solidFill>
              </a:rPr>
              <a:t>Embedding vector?</a:t>
            </a:r>
            <a:endParaRPr kumimoji="1" lang="ko-KR" altLang="en-US" sz="2400" b="1" dirty="0">
              <a:solidFill>
                <a:srgbClr val="C00000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6E29E1D-F909-AC4B-9303-9465B225FD18}"/>
              </a:ext>
            </a:extLst>
          </p:cNvPr>
          <p:cNvSpPr/>
          <p:nvPr/>
        </p:nvSpPr>
        <p:spPr>
          <a:xfrm>
            <a:off x="1958009" y="2888943"/>
            <a:ext cx="814597" cy="1583666"/>
          </a:xfrm>
          <a:prstGeom prst="rect">
            <a:avLst/>
          </a:prstGeom>
          <a:noFill/>
          <a:ln w="63500">
            <a:solidFill>
              <a:srgbClr val="FF0000">
                <a:alpha val="53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92ECE35-4BD2-8542-B568-5E0CC41C1AE8}"/>
                  </a:ext>
                </a:extLst>
              </p:cNvPr>
              <p:cNvSpPr txBox="1"/>
              <p:nvPr/>
            </p:nvSpPr>
            <p:spPr>
              <a:xfrm>
                <a:off x="7163625" y="2536112"/>
                <a:ext cx="206184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sz="3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ko-KR" sz="32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kumimoji="1" lang="en-US" altLang="ko-KR" sz="32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ko-KR" sz="3200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kumimoji="1" lang="en-US" altLang="ko-KR" sz="32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kumimoji="1" lang="en-US" altLang="ko-KR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sz="32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kumimoji="1" lang="en-US" altLang="ko-KR" sz="32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kumimoji="1" lang="en-US" altLang="ko-KR" sz="3200" dirty="0"/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92ECE35-4BD2-8542-B568-5E0CC41C1A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3625" y="2536112"/>
                <a:ext cx="2061846" cy="584775"/>
              </a:xfrm>
              <a:prstGeom prst="rect">
                <a:avLst/>
              </a:prstGeom>
              <a:blipFill>
                <a:blip r:embed="rId4"/>
                <a:stretch>
                  <a:fillRect l="-617" b="-2127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78435694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59BF9FA4-54CC-E845-9F0B-07E0ED076D6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94"/>
          <a:stretch/>
        </p:blipFill>
        <p:spPr>
          <a:xfrm>
            <a:off x="109331" y="1040113"/>
            <a:ext cx="4919046" cy="534179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F8C8579-929D-9F44-BE0D-6133452BD71B}"/>
              </a:ext>
            </a:extLst>
          </p:cNvPr>
          <p:cNvSpPr txBox="1"/>
          <p:nvPr/>
        </p:nvSpPr>
        <p:spPr>
          <a:xfrm>
            <a:off x="284035" y="599599"/>
            <a:ext cx="34976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Word2Vec</a:t>
            </a:r>
            <a:r>
              <a:rPr kumimoji="1" lang="ko-KR" altLang="en-US" sz="2800" dirty="0"/>
              <a:t> </a:t>
            </a:r>
            <a:r>
              <a:rPr kumimoji="1" lang="en-US" altLang="ko-KR" sz="2800" dirty="0"/>
              <a:t>(Skip-Gram)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A269BB5B-07FF-2249-936A-59A90418D922}"/>
              </a:ext>
            </a:extLst>
          </p:cNvPr>
          <p:cNvSpPr/>
          <p:nvPr/>
        </p:nvSpPr>
        <p:spPr>
          <a:xfrm>
            <a:off x="208722" y="3120887"/>
            <a:ext cx="914400" cy="914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AB72DD-5ED0-344B-A062-D98F5B183F66}"/>
              </a:ext>
            </a:extLst>
          </p:cNvPr>
          <p:cNvSpPr txBox="1"/>
          <p:nvPr/>
        </p:nvSpPr>
        <p:spPr>
          <a:xfrm>
            <a:off x="5215787" y="1461052"/>
            <a:ext cx="26393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dirty="0">
                <a:solidFill>
                  <a:srgbClr val="C00000"/>
                </a:solidFill>
              </a:rPr>
              <a:t>Embedding vector?</a:t>
            </a:r>
            <a:endParaRPr kumimoji="1" lang="ko-KR" altLang="en-US" sz="2400" b="1" dirty="0">
              <a:solidFill>
                <a:srgbClr val="C00000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6E29E1D-F909-AC4B-9303-9465B225FD18}"/>
              </a:ext>
            </a:extLst>
          </p:cNvPr>
          <p:cNvSpPr/>
          <p:nvPr/>
        </p:nvSpPr>
        <p:spPr>
          <a:xfrm>
            <a:off x="1958009" y="2888943"/>
            <a:ext cx="814597" cy="1583666"/>
          </a:xfrm>
          <a:prstGeom prst="rect">
            <a:avLst/>
          </a:prstGeom>
          <a:noFill/>
          <a:ln w="63500">
            <a:solidFill>
              <a:srgbClr val="FF0000">
                <a:alpha val="53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92ECE35-4BD2-8542-B568-5E0CC41C1AE8}"/>
                  </a:ext>
                </a:extLst>
              </p:cNvPr>
              <p:cNvSpPr txBox="1"/>
              <p:nvPr/>
            </p:nvSpPr>
            <p:spPr>
              <a:xfrm>
                <a:off x="5457748" y="4596649"/>
                <a:ext cx="64819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ko-KR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en-US" altLang="ko-KR" sz="32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92ECE35-4BD2-8542-B568-5E0CC41C1A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7748" y="4596649"/>
                <a:ext cx="648191" cy="584775"/>
              </a:xfrm>
              <a:prstGeom prst="rect">
                <a:avLst/>
              </a:prstGeom>
              <a:blipFill>
                <a:blip r:embed="rId4"/>
                <a:stretch>
                  <a:fillRect b="-42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그림 7">
            <a:extLst>
              <a:ext uri="{FF2B5EF4-FFF2-40B4-BE49-F238E27FC236}">
                <a16:creationId xmlns:a16="http://schemas.microsoft.com/office/drawing/2014/main" id="{CC5D6641-BF7F-AC43-A732-EB03752578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44834" y="2632638"/>
            <a:ext cx="7155717" cy="159272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4AD9C66-FD93-4E41-887C-DF7E1F2947D0}"/>
                  </a:ext>
                </a:extLst>
              </p:cNvPr>
              <p:cNvSpPr txBox="1"/>
              <p:nvPr/>
            </p:nvSpPr>
            <p:spPr>
              <a:xfrm>
                <a:off x="8122692" y="4656284"/>
                <a:ext cx="683200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kumimoji="1" lang="en-US" altLang="ko-KR" sz="32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4AD9C66-FD93-4E41-887C-DF7E1F2947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2692" y="4656284"/>
                <a:ext cx="683200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41BEFE3-5A2F-0643-A752-D1721B4526F0}"/>
                  </a:ext>
                </a:extLst>
              </p:cNvPr>
              <p:cNvSpPr txBox="1"/>
              <p:nvPr/>
            </p:nvSpPr>
            <p:spPr>
              <a:xfrm>
                <a:off x="10380931" y="4656284"/>
                <a:ext cx="661784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32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en-US" altLang="ko-KR" sz="32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41BEFE3-5A2F-0643-A752-D1721B4526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80931" y="4656284"/>
                <a:ext cx="661784" cy="584775"/>
              </a:xfrm>
              <a:prstGeom prst="rect">
                <a:avLst/>
              </a:prstGeom>
              <a:blipFill>
                <a:blip r:embed="rId7"/>
                <a:stretch>
                  <a:fillRect b="-42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83453593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59BF9FA4-54CC-E845-9F0B-07E0ED076D6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94"/>
          <a:stretch/>
        </p:blipFill>
        <p:spPr>
          <a:xfrm>
            <a:off x="109331" y="1040113"/>
            <a:ext cx="4919046" cy="534179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F8C8579-929D-9F44-BE0D-6133452BD71B}"/>
              </a:ext>
            </a:extLst>
          </p:cNvPr>
          <p:cNvSpPr txBox="1"/>
          <p:nvPr/>
        </p:nvSpPr>
        <p:spPr>
          <a:xfrm>
            <a:off x="284035" y="599599"/>
            <a:ext cx="34976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Word2Vec</a:t>
            </a:r>
            <a:r>
              <a:rPr kumimoji="1" lang="ko-KR" altLang="en-US" sz="2800" dirty="0"/>
              <a:t> </a:t>
            </a:r>
            <a:r>
              <a:rPr kumimoji="1" lang="en-US" altLang="ko-KR" sz="2800" dirty="0"/>
              <a:t>(Skip-Gram)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A269BB5B-07FF-2249-936A-59A90418D922}"/>
              </a:ext>
            </a:extLst>
          </p:cNvPr>
          <p:cNvSpPr/>
          <p:nvPr/>
        </p:nvSpPr>
        <p:spPr>
          <a:xfrm>
            <a:off x="208722" y="3120887"/>
            <a:ext cx="914400" cy="914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AB72DD-5ED0-344B-A062-D98F5B183F66}"/>
              </a:ext>
            </a:extLst>
          </p:cNvPr>
          <p:cNvSpPr txBox="1"/>
          <p:nvPr/>
        </p:nvSpPr>
        <p:spPr>
          <a:xfrm>
            <a:off x="5215787" y="1461052"/>
            <a:ext cx="26393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dirty="0">
                <a:solidFill>
                  <a:srgbClr val="C00000"/>
                </a:solidFill>
              </a:rPr>
              <a:t>Embedding vector?</a:t>
            </a:r>
            <a:endParaRPr kumimoji="1" lang="ko-KR" altLang="en-US" sz="2400" b="1" dirty="0">
              <a:solidFill>
                <a:srgbClr val="C00000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6E29E1D-F909-AC4B-9303-9465B225FD18}"/>
              </a:ext>
            </a:extLst>
          </p:cNvPr>
          <p:cNvSpPr/>
          <p:nvPr/>
        </p:nvSpPr>
        <p:spPr>
          <a:xfrm>
            <a:off x="1338751" y="3316477"/>
            <a:ext cx="642393" cy="523220"/>
          </a:xfrm>
          <a:prstGeom prst="rect">
            <a:avLst/>
          </a:prstGeom>
          <a:noFill/>
          <a:ln w="63500">
            <a:solidFill>
              <a:srgbClr val="FF0000">
                <a:alpha val="53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4AD9C66-FD93-4E41-887C-DF7E1F2947D0}"/>
                  </a:ext>
                </a:extLst>
              </p:cNvPr>
              <p:cNvSpPr txBox="1"/>
              <p:nvPr/>
            </p:nvSpPr>
            <p:spPr>
              <a:xfrm>
                <a:off x="8072370" y="6027884"/>
                <a:ext cx="683200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kumimoji="1" lang="en-US" altLang="ko-KR" sz="32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4AD9C66-FD93-4E41-887C-DF7E1F2947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2370" y="6027884"/>
                <a:ext cx="683200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C09A84F7-D377-8F4E-BEA6-6C16810602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6786121"/>
              </p:ext>
            </p:extLst>
          </p:nvPr>
        </p:nvGraphicFramePr>
        <p:xfrm>
          <a:off x="6505657" y="2792583"/>
          <a:ext cx="3598400" cy="31016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9800">
                  <a:extLst>
                    <a:ext uri="{9D8B030D-6E8A-4147-A177-3AD203B41FA5}">
                      <a16:colId xmlns:a16="http://schemas.microsoft.com/office/drawing/2014/main" val="3713967305"/>
                    </a:ext>
                  </a:extLst>
                </a:gridCol>
                <a:gridCol w="449800">
                  <a:extLst>
                    <a:ext uri="{9D8B030D-6E8A-4147-A177-3AD203B41FA5}">
                      <a16:colId xmlns:a16="http://schemas.microsoft.com/office/drawing/2014/main" val="3021706364"/>
                    </a:ext>
                  </a:extLst>
                </a:gridCol>
                <a:gridCol w="449800">
                  <a:extLst>
                    <a:ext uri="{9D8B030D-6E8A-4147-A177-3AD203B41FA5}">
                      <a16:colId xmlns:a16="http://schemas.microsoft.com/office/drawing/2014/main" val="3186035325"/>
                    </a:ext>
                  </a:extLst>
                </a:gridCol>
                <a:gridCol w="449800">
                  <a:extLst>
                    <a:ext uri="{9D8B030D-6E8A-4147-A177-3AD203B41FA5}">
                      <a16:colId xmlns:a16="http://schemas.microsoft.com/office/drawing/2014/main" val="1563195197"/>
                    </a:ext>
                  </a:extLst>
                </a:gridCol>
                <a:gridCol w="449800">
                  <a:extLst>
                    <a:ext uri="{9D8B030D-6E8A-4147-A177-3AD203B41FA5}">
                      <a16:colId xmlns:a16="http://schemas.microsoft.com/office/drawing/2014/main" val="2540556975"/>
                    </a:ext>
                  </a:extLst>
                </a:gridCol>
                <a:gridCol w="449800">
                  <a:extLst>
                    <a:ext uri="{9D8B030D-6E8A-4147-A177-3AD203B41FA5}">
                      <a16:colId xmlns:a16="http://schemas.microsoft.com/office/drawing/2014/main" val="381782174"/>
                    </a:ext>
                  </a:extLst>
                </a:gridCol>
                <a:gridCol w="449800">
                  <a:extLst>
                    <a:ext uri="{9D8B030D-6E8A-4147-A177-3AD203B41FA5}">
                      <a16:colId xmlns:a16="http://schemas.microsoft.com/office/drawing/2014/main" val="4198596379"/>
                    </a:ext>
                  </a:extLst>
                </a:gridCol>
                <a:gridCol w="449800">
                  <a:extLst>
                    <a:ext uri="{9D8B030D-6E8A-4147-A177-3AD203B41FA5}">
                      <a16:colId xmlns:a16="http://schemas.microsoft.com/office/drawing/2014/main" val="3618529811"/>
                    </a:ext>
                  </a:extLst>
                </a:gridCol>
              </a:tblGrid>
              <a:tr h="3858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53106117"/>
                  </a:ext>
                </a:extLst>
              </a:tr>
              <a:tr h="3858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1430488"/>
                  </a:ext>
                </a:extLst>
              </a:tr>
              <a:tr h="781211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6091449"/>
                  </a:ext>
                </a:extLst>
              </a:tr>
              <a:tr h="3858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6670294"/>
                  </a:ext>
                </a:extLst>
              </a:tr>
              <a:tr h="77703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68858101"/>
                  </a:ext>
                </a:extLst>
              </a:tr>
              <a:tr h="3858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0368007"/>
                  </a:ext>
                </a:extLst>
              </a:tr>
            </a:tbl>
          </a:graphicData>
        </a:graphic>
      </p:graphicFrame>
      <p:sp>
        <p:nvSpPr>
          <p:cNvPr id="14" name="왼쪽 중괄호[L] 13">
            <a:extLst>
              <a:ext uri="{FF2B5EF4-FFF2-40B4-BE49-F238E27FC236}">
                <a16:creationId xmlns:a16="http://schemas.microsoft.com/office/drawing/2014/main" id="{3180EA55-6D8D-214D-A87D-9429673B7294}"/>
              </a:ext>
            </a:extLst>
          </p:cNvPr>
          <p:cNvSpPr/>
          <p:nvPr/>
        </p:nvSpPr>
        <p:spPr>
          <a:xfrm>
            <a:off x="6102029" y="2792584"/>
            <a:ext cx="148970" cy="3101632"/>
          </a:xfrm>
          <a:prstGeom prst="leftBrace">
            <a:avLst>
              <a:gd name="adj1" fmla="val 91573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734F15F-C2EE-6F43-98F1-6AFD3E6199FF}"/>
              </a:ext>
            </a:extLst>
          </p:cNvPr>
          <p:cNvSpPr txBox="1"/>
          <p:nvPr/>
        </p:nvSpPr>
        <p:spPr>
          <a:xfrm>
            <a:off x="4948315" y="4158733"/>
            <a:ext cx="1153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Vocab size</a:t>
            </a:r>
            <a:endParaRPr kumimoji="1" lang="ko-KR" altLang="en-US" dirty="0"/>
          </a:p>
        </p:txBody>
      </p:sp>
      <p:sp>
        <p:nvSpPr>
          <p:cNvPr id="16" name="왼쪽 중괄호[L] 15">
            <a:extLst>
              <a:ext uri="{FF2B5EF4-FFF2-40B4-BE49-F238E27FC236}">
                <a16:creationId xmlns:a16="http://schemas.microsoft.com/office/drawing/2014/main" id="{D0B8430C-6FCF-ED41-8983-6332007B9A6B}"/>
              </a:ext>
            </a:extLst>
          </p:cNvPr>
          <p:cNvSpPr/>
          <p:nvPr/>
        </p:nvSpPr>
        <p:spPr>
          <a:xfrm rot="5400000">
            <a:off x="8227435" y="782293"/>
            <a:ext cx="170739" cy="3582503"/>
          </a:xfrm>
          <a:prstGeom prst="leftBrace">
            <a:avLst>
              <a:gd name="adj1" fmla="val 91573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1B70F1D-15F6-954F-BED5-04095B69A16F}"/>
              </a:ext>
            </a:extLst>
          </p:cNvPr>
          <p:cNvSpPr txBox="1"/>
          <p:nvPr/>
        </p:nvSpPr>
        <p:spPr>
          <a:xfrm>
            <a:off x="7163625" y="2052009"/>
            <a:ext cx="2281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Embedding dimension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944820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59BF9FA4-54CC-E845-9F0B-07E0ED076D6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94"/>
          <a:stretch/>
        </p:blipFill>
        <p:spPr>
          <a:xfrm>
            <a:off x="109331" y="1040113"/>
            <a:ext cx="4919046" cy="534179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F8C8579-929D-9F44-BE0D-6133452BD71B}"/>
              </a:ext>
            </a:extLst>
          </p:cNvPr>
          <p:cNvSpPr txBox="1"/>
          <p:nvPr/>
        </p:nvSpPr>
        <p:spPr>
          <a:xfrm>
            <a:off x="284035" y="599599"/>
            <a:ext cx="34976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Word2Vec</a:t>
            </a:r>
            <a:r>
              <a:rPr kumimoji="1" lang="ko-KR" altLang="en-US" sz="2800" dirty="0"/>
              <a:t> </a:t>
            </a:r>
            <a:r>
              <a:rPr kumimoji="1" lang="en-US" altLang="ko-KR" sz="2800" dirty="0"/>
              <a:t>(Skip-Gram)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A269BB5B-07FF-2249-936A-59A90418D922}"/>
              </a:ext>
            </a:extLst>
          </p:cNvPr>
          <p:cNvSpPr/>
          <p:nvPr/>
        </p:nvSpPr>
        <p:spPr>
          <a:xfrm>
            <a:off x="208722" y="3120887"/>
            <a:ext cx="914400" cy="914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AB72DD-5ED0-344B-A062-D98F5B183F66}"/>
              </a:ext>
            </a:extLst>
          </p:cNvPr>
          <p:cNvSpPr txBox="1"/>
          <p:nvPr/>
        </p:nvSpPr>
        <p:spPr>
          <a:xfrm>
            <a:off x="5215787" y="1461052"/>
            <a:ext cx="26393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dirty="0">
                <a:solidFill>
                  <a:srgbClr val="C00000"/>
                </a:solidFill>
              </a:rPr>
              <a:t>Embedding vector?</a:t>
            </a:r>
            <a:endParaRPr kumimoji="1" lang="ko-KR" altLang="en-US" sz="2400" b="1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4AD9C66-FD93-4E41-887C-DF7E1F2947D0}"/>
                  </a:ext>
                </a:extLst>
              </p:cNvPr>
              <p:cNvSpPr txBox="1"/>
              <p:nvPr/>
            </p:nvSpPr>
            <p:spPr>
              <a:xfrm>
                <a:off x="8072370" y="6027884"/>
                <a:ext cx="683200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kumimoji="1" lang="en-US" altLang="ko-KR" sz="32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4AD9C66-FD93-4E41-887C-DF7E1F2947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2370" y="6027884"/>
                <a:ext cx="683200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C09A84F7-D377-8F4E-BEA6-6C16810602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7576981"/>
              </p:ext>
            </p:extLst>
          </p:nvPr>
        </p:nvGraphicFramePr>
        <p:xfrm>
          <a:off x="6505657" y="2792583"/>
          <a:ext cx="3598400" cy="31016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9800">
                  <a:extLst>
                    <a:ext uri="{9D8B030D-6E8A-4147-A177-3AD203B41FA5}">
                      <a16:colId xmlns:a16="http://schemas.microsoft.com/office/drawing/2014/main" val="3713967305"/>
                    </a:ext>
                  </a:extLst>
                </a:gridCol>
                <a:gridCol w="449800">
                  <a:extLst>
                    <a:ext uri="{9D8B030D-6E8A-4147-A177-3AD203B41FA5}">
                      <a16:colId xmlns:a16="http://schemas.microsoft.com/office/drawing/2014/main" val="3021706364"/>
                    </a:ext>
                  </a:extLst>
                </a:gridCol>
                <a:gridCol w="449800">
                  <a:extLst>
                    <a:ext uri="{9D8B030D-6E8A-4147-A177-3AD203B41FA5}">
                      <a16:colId xmlns:a16="http://schemas.microsoft.com/office/drawing/2014/main" val="3186035325"/>
                    </a:ext>
                  </a:extLst>
                </a:gridCol>
                <a:gridCol w="449800">
                  <a:extLst>
                    <a:ext uri="{9D8B030D-6E8A-4147-A177-3AD203B41FA5}">
                      <a16:colId xmlns:a16="http://schemas.microsoft.com/office/drawing/2014/main" val="1563195197"/>
                    </a:ext>
                  </a:extLst>
                </a:gridCol>
                <a:gridCol w="449800">
                  <a:extLst>
                    <a:ext uri="{9D8B030D-6E8A-4147-A177-3AD203B41FA5}">
                      <a16:colId xmlns:a16="http://schemas.microsoft.com/office/drawing/2014/main" val="2540556975"/>
                    </a:ext>
                  </a:extLst>
                </a:gridCol>
                <a:gridCol w="449800">
                  <a:extLst>
                    <a:ext uri="{9D8B030D-6E8A-4147-A177-3AD203B41FA5}">
                      <a16:colId xmlns:a16="http://schemas.microsoft.com/office/drawing/2014/main" val="381782174"/>
                    </a:ext>
                  </a:extLst>
                </a:gridCol>
                <a:gridCol w="449800">
                  <a:extLst>
                    <a:ext uri="{9D8B030D-6E8A-4147-A177-3AD203B41FA5}">
                      <a16:colId xmlns:a16="http://schemas.microsoft.com/office/drawing/2014/main" val="4198596379"/>
                    </a:ext>
                  </a:extLst>
                </a:gridCol>
                <a:gridCol w="449800">
                  <a:extLst>
                    <a:ext uri="{9D8B030D-6E8A-4147-A177-3AD203B41FA5}">
                      <a16:colId xmlns:a16="http://schemas.microsoft.com/office/drawing/2014/main" val="3618529811"/>
                    </a:ext>
                  </a:extLst>
                </a:gridCol>
              </a:tblGrid>
              <a:tr h="3858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53106117"/>
                  </a:ext>
                </a:extLst>
              </a:tr>
              <a:tr h="3858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1430488"/>
                  </a:ext>
                </a:extLst>
              </a:tr>
              <a:tr h="781211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6091449"/>
                  </a:ext>
                </a:extLst>
              </a:tr>
              <a:tr h="3858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6670294"/>
                  </a:ext>
                </a:extLst>
              </a:tr>
              <a:tr h="77703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68858101"/>
                  </a:ext>
                </a:extLst>
              </a:tr>
              <a:tr h="3858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0368007"/>
                  </a:ext>
                </a:extLst>
              </a:tr>
            </a:tbl>
          </a:graphicData>
        </a:graphic>
      </p:graphicFrame>
      <p:sp>
        <p:nvSpPr>
          <p:cNvPr id="14" name="왼쪽 중괄호[L] 13">
            <a:extLst>
              <a:ext uri="{FF2B5EF4-FFF2-40B4-BE49-F238E27FC236}">
                <a16:creationId xmlns:a16="http://schemas.microsoft.com/office/drawing/2014/main" id="{3180EA55-6D8D-214D-A87D-9429673B7294}"/>
              </a:ext>
            </a:extLst>
          </p:cNvPr>
          <p:cNvSpPr/>
          <p:nvPr/>
        </p:nvSpPr>
        <p:spPr>
          <a:xfrm>
            <a:off x="6102029" y="2792584"/>
            <a:ext cx="148970" cy="3101632"/>
          </a:xfrm>
          <a:prstGeom prst="leftBrace">
            <a:avLst>
              <a:gd name="adj1" fmla="val 91573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734F15F-C2EE-6F43-98F1-6AFD3E6199FF}"/>
              </a:ext>
            </a:extLst>
          </p:cNvPr>
          <p:cNvSpPr txBox="1"/>
          <p:nvPr/>
        </p:nvSpPr>
        <p:spPr>
          <a:xfrm>
            <a:off x="4948315" y="4158733"/>
            <a:ext cx="1153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Vocab size</a:t>
            </a:r>
            <a:endParaRPr kumimoji="1" lang="ko-KR" altLang="en-US" dirty="0"/>
          </a:p>
        </p:txBody>
      </p:sp>
      <p:sp>
        <p:nvSpPr>
          <p:cNvPr id="16" name="왼쪽 중괄호[L] 15">
            <a:extLst>
              <a:ext uri="{FF2B5EF4-FFF2-40B4-BE49-F238E27FC236}">
                <a16:creationId xmlns:a16="http://schemas.microsoft.com/office/drawing/2014/main" id="{D0B8430C-6FCF-ED41-8983-6332007B9A6B}"/>
              </a:ext>
            </a:extLst>
          </p:cNvPr>
          <p:cNvSpPr/>
          <p:nvPr/>
        </p:nvSpPr>
        <p:spPr>
          <a:xfrm rot="5400000">
            <a:off x="8227435" y="782293"/>
            <a:ext cx="170739" cy="3582503"/>
          </a:xfrm>
          <a:prstGeom prst="leftBrace">
            <a:avLst>
              <a:gd name="adj1" fmla="val 91573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1B70F1D-15F6-954F-BED5-04095B69A16F}"/>
              </a:ext>
            </a:extLst>
          </p:cNvPr>
          <p:cNvSpPr txBox="1"/>
          <p:nvPr/>
        </p:nvSpPr>
        <p:spPr>
          <a:xfrm>
            <a:off x="7163625" y="2052009"/>
            <a:ext cx="2281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Embedding dimension</a:t>
            </a:r>
            <a:endParaRPr kumimoji="1"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A95BA2E-C5BC-ED4B-9ACE-E9D72BB8023E}"/>
                  </a:ext>
                </a:extLst>
              </p:cNvPr>
              <p:cNvSpPr txBox="1"/>
              <p:nvPr/>
            </p:nvSpPr>
            <p:spPr>
              <a:xfrm>
                <a:off x="10188881" y="4353337"/>
                <a:ext cx="189378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ko-KR" altLang="en-US" b="0" dirty="0"/>
                  <a:t>단어 </a:t>
                </a:r>
                <a14:m>
                  <m:oMath xmlns:m="http://schemas.openxmlformats.org/officeDocument/2006/math"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kumimoji="1" lang="en-US" altLang="ko-KR" dirty="0"/>
                  <a:t> </a:t>
                </a:r>
                <a:r>
                  <a:rPr kumimoji="1" lang="ko-KR" altLang="en-US" dirty="0"/>
                  <a:t>의 </a:t>
                </a:r>
                <a:endParaRPr kumimoji="1" lang="en-US" altLang="ko-KR" dirty="0"/>
              </a:p>
              <a:p>
                <a:r>
                  <a:rPr kumimoji="1" lang="en-US" altLang="ko-KR" dirty="0"/>
                  <a:t>embedding vector</a:t>
                </a:r>
                <a:endParaRPr kumimoji="1" lang="ko-KR" alt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A95BA2E-C5BC-ED4B-9ACE-E9D72BB802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88881" y="4353337"/>
                <a:ext cx="1893788" cy="646331"/>
              </a:xfrm>
              <a:prstGeom prst="rect">
                <a:avLst/>
              </a:prstGeom>
              <a:blipFill>
                <a:blip r:embed="rId5"/>
                <a:stretch>
                  <a:fillRect l="-2000" t="-5769" r="-1333" b="-1153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8D8F8BC5-521D-4949-9F46-E4B15440990F}"/>
                  </a:ext>
                </a:extLst>
              </p:cNvPr>
              <p:cNvSpPr/>
              <p:nvPr/>
            </p:nvSpPr>
            <p:spPr>
              <a:xfrm>
                <a:off x="5951859" y="4353337"/>
                <a:ext cx="59913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ko-KR" b="1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ko-KR" b="1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𝒊</m:t>
                    </m:r>
                    <m:r>
                      <a:rPr kumimoji="1" lang="en-US" altLang="ko-KR" b="1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b="1" dirty="0">
                    <a:solidFill>
                      <a:schemeClr val="accent4"/>
                    </a:solidFill>
                  </a:rPr>
                  <a:t>행</a:t>
                </a:r>
              </a:p>
            </p:txBody>
          </p:sp>
        </mc:Choice>
        <mc:Fallback xmlns=""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8D8F8BC5-521D-4949-9F46-E4B1544099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1859" y="4353337"/>
                <a:ext cx="599138" cy="369332"/>
              </a:xfrm>
              <a:prstGeom prst="rect">
                <a:avLst/>
              </a:prstGeom>
              <a:blipFill>
                <a:blip r:embed="rId6"/>
                <a:stretch>
                  <a:fillRect l="-4167" t="-10000" r="-6250" b="-2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직사각형 17">
            <a:extLst>
              <a:ext uri="{FF2B5EF4-FFF2-40B4-BE49-F238E27FC236}">
                <a16:creationId xmlns:a16="http://schemas.microsoft.com/office/drawing/2014/main" id="{7FD0E2EC-AE23-AE4A-9EA0-2A2CDCF9BECE}"/>
              </a:ext>
            </a:extLst>
          </p:cNvPr>
          <p:cNvSpPr/>
          <p:nvPr/>
        </p:nvSpPr>
        <p:spPr>
          <a:xfrm>
            <a:off x="1338751" y="3316477"/>
            <a:ext cx="642393" cy="523220"/>
          </a:xfrm>
          <a:prstGeom prst="rect">
            <a:avLst/>
          </a:prstGeom>
          <a:noFill/>
          <a:ln w="63500">
            <a:solidFill>
              <a:srgbClr val="FF0000">
                <a:alpha val="53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4159569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BF8C8579-929D-9F44-BE0D-6133452BD71B}"/>
              </a:ext>
            </a:extLst>
          </p:cNvPr>
          <p:cNvSpPr txBox="1"/>
          <p:nvPr/>
        </p:nvSpPr>
        <p:spPr>
          <a:xfrm>
            <a:off x="284035" y="599599"/>
            <a:ext cx="16856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Word2Vec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865B756-63BB-BA46-98FC-AB9942D079DB}"/>
              </a:ext>
            </a:extLst>
          </p:cNvPr>
          <p:cNvSpPr/>
          <p:nvPr/>
        </p:nvSpPr>
        <p:spPr>
          <a:xfrm>
            <a:off x="382972" y="2608230"/>
            <a:ext cx="30105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R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https://ronxin.github.io/wevi/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916393-1D04-6F4C-B609-25CC1CCDB4C4}"/>
              </a:ext>
            </a:extLst>
          </p:cNvPr>
          <p:cNvSpPr txBox="1"/>
          <p:nvPr/>
        </p:nvSpPr>
        <p:spPr>
          <a:xfrm>
            <a:off x="382972" y="1997766"/>
            <a:ext cx="3332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W</a:t>
            </a:r>
            <a:r>
              <a:rPr lang="en" altLang="ko-KR" dirty="0" err="1"/>
              <a:t>ord</a:t>
            </a:r>
            <a:r>
              <a:rPr lang="en" altLang="ko-KR" dirty="0"/>
              <a:t> embedding visual inspector</a:t>
            </a:r>
          </a:p>
        </p:txBody>
      </p:sp>
    </p:spTree>
    <p:extLst>
      <p:ext uri="{BB962C8B-B14F-4D97-AF65-F5344CB8AC3E}">
        <p14:creationId xmlns:p14="http://schemas.microsoft.com/office/powerpoint/2010/main" val="34117010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BF8C8579-929D-9F44-BE0D-6133452BD71B}"/>
              </a:ext>
            </a:extLst>
          </p:cNvPr>
          <p:cNvSpPr txBox="1"/>
          <p:nvPr/>
        </p:nvSpPr>
        <p:spPr>
          <a:xfrm>
            <a:off x="284035" y="599599"/>
            <a:ext cx="16856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Word2Vec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576324-6E29-1A4E-9DC1-B1652E7CED4D}"/>
              </a:ext>
            </a:extLst>
          </p:cNvPr>
          <p:cNvSpPr txBox="1"/>
          <p:nvPr/>
        </p:nvSpPr>
        <p:spPr>
          <a:xfrm>
            <a:off x="407505" y="1451113"/>
            <a:ext cx="18964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Word2Vec</a:t>
            </a:r>
            <a:r>
              <a:rPr kumimoji="1" lang="ko-KR" altLang="en-US" dirty="0"/>
              <a:t>의 단점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D74D3E7-6EB8-604C-AF17-E8A9BFEB496E}"/>
                  </a:ext>
                </a:extLst>
              </p:cNvPr>
              <p:cNvSpPr txBox="1"/>
              <p:nvPr/>
            </p:nvSpPr>
            <p:spPr>
              <a:xfrm>
                <a:off x="407505" y="1651177"/>
                <a:ext cx="5501891" cy="14061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1" lang="en-US" altLang="ko-KR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ko-KR" sz="2400" b="0" i="1" dirty="0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kumimoji="1" lang="en-US" altLang="ko-KR" sz="2400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ko-KR" sz="2400" b="0" i="1" dirty="0" smtClean="0">
                          <a:latin typeface="Cambria Math" panose="02040503050406030204" pitchFamily="18" charset="0"/>
                        </a:rPr>
                        <m:t> =</m:t>
                      </m:r>
                      <m:r>
                        <a:rPr kumimoji="1" lang="en-US" altLang="ko-KR" sz="2400" b="0" i="1" dirty="0" smtClean="0">
                          <a:latin typeface="Cambria Math" panose="02040503050406030204" pitchFamily="18" charset="0"/>
                        </a:rPr>
                        <m:t>𝑠𝑜𝑓𝑡𝑚𝑎𝑥</m:t>
                      </m:r>
                      <m:d>
                        <m:dPr>
                          <m:ctrlPr>
                            <a:rPr kumimoji="1" lang="en-US" altLang="ko-KR" sz="24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kumimoji="1" lang="en-US" altLang="ko-KR" sz="2400" i="1" dirty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kumimoji="1" lang="en-US" altLang="ko-KR" sz="2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400" i="1" dirty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kumimoji="1" lang="en-US" altLang="ko-KR" sz="2400" i="1" dirty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kumimoji="1" lang="en-US" altLang="ko-KR" sz="24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ko-KR" sz="24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kumimoji="1" lang="en-US" altLang="ko-KR" sz="2400" b="0" i="0" dirty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kumimoji="1" lang="en-US" altLang="ko-KR" sz="2400" b="0" i="1" dirty="0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sSubSup>
                            <m:sSubSupPr>
                              <m:ctrlPr>
                                <a:rPr kumimoji="1" lang="en-US" altLang="ko-KR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ko-KR" sz="2400" b="0" i="1" dirty="0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kumimoji="1" lang="en-US" altLang="ko-KR" sz="2400" b="0" i="1" dirty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kumimoji="1" lang="en-US" altLang="ko-KR" sz="2400" b="0" i="1" dirty="0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r>
                            <a:rPr kumimoji="1" lang="en-US" altLang="ko-KR" sz="2400" b="0" i="1" dirty="0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kumimoji="1" lang="en-US" altLang="ko-KR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400" b="0" i="1" dirty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kumimoji="1" lang="en-US" altLang="ko-KR" sz="2400" b="0" i="1" dirty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kumimoji="1" lang="en-US" altLang="ko-KR" sz="2400" b="0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nary>
                            <m:naryPr>
                              <m:chr m:val="∑"/>
                              <m:ctrlPr>
                                <a:rPr kumimoji="1" lang="en-US" altLang="ko-KR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kumimoji="1" lang="en-US" altLang="ko-KR" sz="2400" b="0" i="1" dirty="0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kumimoji="1" lang="en-US" altLang="ko-KR" sz="2400" b="0" i="1" dirty="0" smtClean="0">
                                  <a:latin typeface="Cambria Math" panose="02040503050406030204" pitchFamily="18" charset="0"/>
                                </a:rPr>
                                <m:t>∈|</m:t>
                              </m:r>
                              <m:r>
                                <a:rPr kumimoji="1" lang="en-US" altLang="ko-KR" sz="2400" b="0" i="1" dirty="0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r>
                                <a:rPr kumimoji="1" lang="en-US" altLang="ko-KR" sz="2400" b="0" i="1" dirty="0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</m:sub>
                            <m:sup>
                              <m:r>
                                <a:rPr kumimoji="1" lang="en-US" altLang="ko-KR" sz="2400" b="0" i="1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p>
                            <m:e>
                              <m:func>
                                <m:funcPr>
                                  <m:ctrlPr>
                                    <a:rPr kumimoji="1" lang="en-US" altLang="ko-KR" sz="24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1" lang="en-US" altLang="ko-KR" sz="2400" b="0" i="0" dirty="0" smtClean="0"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r>
                                    <a:rPr kumimoji="1" lang="en-US" altLang="ko-KR" sz="2400" b="0" i="1" dirty="0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kumimoji="1" lang="en-US" altLang="ko-KR" sz="2400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sz="2400" b="0" i="1" dirty="0" smtClean="0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kumimoji="1" lang="en-US" altLang="ko-KR" sz="2400" b="0" i="1" dirty="0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kumimoji="1" lang="en-US" altLang="ko-KR" sz="2400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sz="2400" b="0" i="1" dirty="0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kumimoji="1" lang="en-US" altLang="ko-KR" sz="2400" b="0" i="1" dirty="0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kumimoji="1" lang="en-US" altLang="ko-KR" sz="2400" b="0" i="1" dirty="0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func>
                            </m:e>
                          </m:nary>
                        </m:den>
                      </m:f>
                      <m:r>
                        <a:rPr kumimoji="1" lang="ko-KR" altLang="en-US" sz="2400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2400" i="1" dirty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kumimoji="1" lang="en-US" altLang="ko-KR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D74D3E7-6EB8-604C-AF17-E8A9BFEB49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505" y="1651177"/>
                <a:ext cx="5501891" cy="1406154"/>
              </a:xfrm>
              <a:prstGeom prst="rect">
                <a:avLst/>
              </a:prstGeom>
              <a:blipFill>
                <a:blip r:embed="rId3"/>
                <a:stretch>
                  <a:fillRect b="-580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6104428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BF8C8579-929D-9F44-BE0D-6133452BD71B}"/>
              </a:ext>
            </a:extLst>
          </p:cNvPr>
          <p:cNvSpPr txBox="1"/>
          <p:nvPr/>
        </p:nvSpPr>
        <p:spPr>
          <a:xfrm>
            <a:off x="284035" y="599599"/>
            <a:ext cx="16856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Word2Vec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576324-6E29-1A4E-9DC1-B1652E7CED4D}"/>
              </a:ext>
            </a:extLst>
          </p:cNvPr>
          <p:cNvSpPr txBox="1"/>
          <p:nvPr/>
        </p:nvSpPr>
        <p:spPr>
          <a:xfrm>
            <a:off x="407505" y="1451113"/>
            <a:ext cx="18964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Word2Vec</a:t>
            </a:r>
            <a:r>
              <a:rPr kumimoji="1" lang="ko-KR" altLang="en-US" dirty="0"/>
              <a:t>의 단점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D74D3E7-6EB8-604C-AF17-E8A9BFEB496E}"/>
                  </a:ext>
                </a:extLst>
              </p:cNvPr>
              <p:cNvSpPr txBox="1"/>
              <p:nvPr/>
            </p:nvSpPr>
            <p:spPr>
              <a:xfrm>
                <a:off x="407505" y="1651177"/>
                <a:ext cx="5501891" cy="14061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1" lang="en-US" altLang="ko-KR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ko-KR" sz="2400" b="0" i="1" dirty="0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kumimoji="1" lang="en-US" altLang="ko-KR" sz="2400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ko-KR" sz="2400" b="0" i="1" dirty="0" smtClean="0">
                          <a:latin typeface="Cambria Math" panose="02040503050406030204" pitchFamily="18" charset="0"/>
                        </a:rPr>
                        <m:t> =</m:t>
                      </m:r>
                      <m:r>
                        <a:rPr kumimoji="1" lang="en-US" altLang="ko-KR" sz="2400" b="0" i="1" dirty="0" smtClean="0">
                          <a:latin typeface="Cambria Math" panose="02040503050406030204" pitchFamily="18" charset="0"/>
                        </a:rPr>
                        <m:t>𝑠𝑜𝑓𝑡𝑚𝑎𝑥</m:t>
                      </m:r>
                      <m:d>
                        <m:dPr>
                          <m:ctrlPr>
                            <a:rPr kumimoji="1" lang="en-US" altLang="ko-KR" sz="24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kumimoji="1" lang="en-US" altLang="ko-KR" sz="2400" i="1" dirty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kumimoji="1" lang="en-US" altLang="ko-KR" sz="2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400" i="1" dirty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kumimoji="1" lang="en-US" altLang="ko-KR" sz="2400" i="1" dirty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kumimoji="1" lang="en-US" altLang="ko-KR" sz="24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ko-KR" sz="24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kumimoji="1" lang="en-US" altLang="ko-KR" sz="2400" b="0" i="0" dirty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kumimoji="1" lang="en-US" altLang="ko-KR" sz="2400" b="0" i="1" dirty="0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sSubSup>
                            <m:sSubSupPr>
                              <m:ctrlPr>
                                <a:rPr kumimoji="1" lang="en-US" altLang="ko-KR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ko-KR" sz="2400" b="0" i="1" dirty="0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kumimoji="1" lang="en-US" altLang="ko-KR" sz="2400" b="0" i="1" dirty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kumimoji="1" lang="en-US" altLang="ko-KR" sz="2400" b="0" i="1" dirty="0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r>
                            <a:rPr kumimoji="1" lang="en-US" altLang="ko-KR" sz="2400" b="0" i="1" dirty="0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kumimoji="1" lang="en-US" altLang="ko-KR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400" b="0" i="1" dirty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kumimoji="1" lang="en-US" altLang="ko-KR" sz="2400" b="0" i="1" dirty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kumimoji="1" lang="en-US" altLang="ko-KR" sz="2400" b="0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nary>
                            <m:naryPr>
                              <m:chr m:val="∑"/>
                              <m:ctrlPr>
                                <a:rPr kumimoji="1" lang="en-US" altLang="ko-KR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kumimoji="1" lang="en-US" altLang="ko-KR" sz="2400" b="0" i="1" dirty="0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kumimoji="1" lang="en-US" altLang="ko-KR" sz="2400" b="0" i="1" dirty="0" smtClean="0">
                                  <a:latin typeface="Cambria Math" panose="02040503050406030204" pitchFamily="18" charset="0"/>
                                </a:rPr>
                                <m:t>∈|</m:t>
                              </m:r>
                              <m:r>
                                <a:rPr kumimoji="1" lang="en-US" altLang="ko-KR" sz="2400" b="0" i="1" dirty="0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r>
                                <a:rPr kumimoji="1" lang="en-US" altLang="ko-KR" sz="2400" b="0" i="1" dirty="0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</m:sub>
                            <m:sup>
                              <m:r>
                                <a:rPr kumimoji="1" lang="en-US" altLang="ko-KR" sz="2400" b="0" i="1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p>
                            <m:e>
                              <m:func>
                                <m:funcPr>
                                  <m:ctrlPr>
                                    <a:rPr kumimoji="1" lang="en-US" altLang="ko-KR" sz="24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1" lang="en-US" altLang="ko-KR" sz="2400" b="0" i="0" dirty="0" smtClean="0"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r>
                                    <a:rPr kumimoji="1" lang="en-US" altLang="ko-KR" sz="2400" b="0" i="1" dirty="0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kumimoji="1" lang="en-US" altLang="ko-KR" sz="2400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sz="2400" b="0" i="1" dirty="0" smtClean="0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kumimoji="1" lang="en-US" altLang="ko-KR" sz="2400" b="0" i="1" dirty="0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kumimoji="1" lang="en-US" altLang="ko-KR" sz="2400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sz="2400" b="0" i="1" dirty="0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kumimoji="1" lang="en-US" altLang="ko-KR" sz="2400" b="0" i="1" dirty="0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kumimoji="1" lang="en-US" altLang="ko-KR" sz="2400" b="0" i="1" dirty="0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func>
                            </m:e>
                          </m:nary>
                        </m:den>
                      </m:f>
                      <m:r>
                        <a:rPr kumimoji="1" lang="ko-KR" altLang="en-US" sz="2400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2400" i="1" dirty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kumimoji="1" lang="en-US" altLang="ko-KR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D74D3E7-6EB8-604C-AF17-E8A9BFEB49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505" y="1651177"/>
                <a:ext cx="5501891" cy="1406154"/>
              </a:xfrm>
              <a:prstGeom prst="rect">
                <a:avLst/>
              </a:prstGeom>
              <a:blipFill>
                <a:blip r:embed="rId3"/>
                <a:stretch>
                  <a:fillRect b="-580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직사각형 6">
            <a:extLst>
              <a:ext uri="{FF2B5EF4-FFF2-40B4-BE49-F238E27FC236}">
                <a16:creationId xmlns:a16="http://schemas.microsoft.com/office/drawing/2014/main" id="{79EB120B-E54F-DE42-B5DF-365B3F80E204}"/>
              </a:ext>
            </a:extLst>
          </p:cNvPr>
          <p:cNvSpPr/>
          <p:nvPr/>
        </p:nvSpPr>
        <p:spPr>
          <a:xfrm>
            <a:off x="3434181" y="2570314"/>
            <a:ext cx="2159823" cy="487017"/>
          </a:xfrm>
          <a:prstGeom prst="rect">
            <a:avLst/>
          </a:prstGeom>
          <a:noFill/>
          <a:ln w="63500">
            <a:solidFill>
              <a:srgbClr val="FF0000">
                <a:alpha val="53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1E6D26E-CCAC-C942-A043-C898DF9DF7C3}"/>
                  </a:ext>
                </a:extLst>
              </p:cNvPr>
              <p:cNvSpPr txBox="1"/>
              <p:nvPr/>
            </p:nvSpPr>
            <p:spPr>
              <a:xfrm>
                <a:off x="6132443" y="2401838"/>
                <a:ext cx="256442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ko-KR" altLang="en-US" dirty="0">
                    <a:solidFill>
                      <a:srgbClr val="FF0000">
                        <a:alpha val="53000"/>
                      </a:srgbClr>
                    </a:solidFill>
                  </a:rPr>
                  <a:t>계산량이 </a:t>
                </a:r>
                <a14:m>
                  <m:oMath xmlns:m="http://schemas.openxmlformats.org/officeDocument/2006/math">
                    <m:r>
                      <a:rPr kumimoji="1" lang="en-US" altLang="ko-KR" i="1" dirty="0">
                        <a:solidFill>
                          <a:srgbClr val="FF0000">
                            <a:alpha val="53000"/>
                          </a:srgbClr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kumimoji="1" lang="en-US" altLang="ko-KR" i="1" dirty="0">
                        <a:solidFill>
                          <a:srgbClr val="FF0000">
                            <a:alpha val="53000"/>
                          </a:srgbClr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kumimoji="1" lang="en-US" altLang="ko-KR" i="1" dirty="0">
                        <a:solidFill>
                          <a:srgbClr val="FF0000">
                            <a:alpha val="53000"/>
                          </a:srgbClr>
                        </a:solidFill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kumimoji="1" lang="ko-KR" altLang="en-US" dirty="0">
                    <a:solidFill>
                      <a:srgbClr val="FF0000">
                        <a:alpha val="53000"/>
                      </a:srgbClr>
                    </a:solidFill>
                  </a:rPr>
                  <a:t> 에 비례함</a:t>
                </a:r>
                <a:r>
                  <a:rPr kumimoji="1" lang="en-US" altLang="ko-KR" dirty="0">
                    <a:solidFill>
                      <a:srgbClr val="FF0000">
                        <a:alpha val="53000"/>
                      </a:srgbClr>
                    </a:solidFill>
                  </a:rPr>
                  <a:t>!</a:t>
                </a:r>
                <a:endParaRPr kumimoji="1" lang="ko-KR" altLang="en-US" dirty="0">
                  <a:solidFill>
                    <a:srgbClr val="FF0000">
                      <a:alpha val="53000"/>
                    </a:srgbClr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1E6D26E-CCAC-C942-A043-C898DF9DF7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2443" y="2401838"/>
                <a:ext cx="2564420" cy="369332"/>
              </a:xfrm>
              <a:prstGeom prst="rect">
                <a:avLst/>
              </a:prstGeom>
              <a:blipFill>
                <a:blip r:embed="rId4"/>
                <a:stretch>
                  <a:fillRect l="-1478" t="-10000" r="-49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720158A8-7472-4241-B591-A2AD4D9A9DED}"/>
              </a:ext>
            </a:extLst>
          </p:cNvPr>
          <p:cNvCxnSpPr>
            <a:cxnSpLocks/>
          </p:cNvCxnSpPr>
          <p:nvPr/>
        </p:nvCxnSpPr>
        <p:spPr>
          <a:xfrm flipV="1">
            <a:off x="5538914" y="2782957"/>
            <a:ext cx="557086" cy="75376"/>
          </a:xfrm>
          <a:prstGeom prst="straightConnector1">
            <a:avLst/>
          </a:prstGeom>
          <a:ln w="53975">
            <a:solidFill>
              <a:srgbClr val="FF0000">
                <a:alpha val="53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EFB4F23-9383-6040-8A01-F55C41415086}"/>
                  </a:ext>
                </a:extLst>
              </p:cNvPr>
              <p:cNvSpPr txBox="1"/>
              <p:nvPr/>
            </p:nvSpPr>
            <p:spPr>
              <a:xfrm>
                <a:off x="6249045" y="2782957"/>
                <a:ext cx="23312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R" dirty="0">
                    <a:solidFill>
                      <a:srgbClr val="FF0000">
                        <a:alpha val="53000"/>
                      </a:srgbClr>
                    </a:solidFill>
                  </a:rPr>
                  <a:t>(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kumimoji="1" lang="en-US" altLang="ko-KR" i="1" dirty="0" smtClean="0">
                            <a:solidFill>
                              <a:srgbClr val="FF0000">
                                <a:alpha val="53000"/>
                              </a:srgb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KR" i="1" dirty="0" smtClean="0">
                            <a:solidFill>
                              <a:srgbClr val="FF0000">
                                <a:alpha val="53000"/>
                              </a:srgbClr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  <m:r>
                      <a:rPr kumimoji="1" lang="en-US" altLang="ko-KR" b="0" i="1" dirty="0" smtClean="0">
                        <a:solidFill>
                          <a:srgbClr val="FF0000">
                            <a:alpha val="53000"/>
                          </a:srgbClr>
                        </a:solidFill>
                        <a:latin typeface="Cambria Math" panose="02040503050406030204" pitchFamily="18" charset="0"/>
                      </a:rPr>
                      <m:t>≈10</m:t>
                    </m:r>
                    <m:r>
                      <a:rPr kumimoji="1" lang="en-US" altLang="ko-KR" b="0" i="1" dirty="0" smtClean="0">
                        <a:solidFill>
                          <a:srgbClr val="FF0000">
                            <a:alpha val="53000"/>
                          </a:srgbClr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kumimoji="1" lang="en-US" altLang="ko-KR" b="0" i="1" dirty="0" smtClean="0">
                        <a:solidFill>
                          <a:srgbClr val="FF0000">
                            <a:alpha val="53000"/>
                          </a:srgbClr>
                        </a:solidFill>
                        <a:latin typeface="Cambria Math" panose="02040503050406030204" pitchFamily="18" charset="0"/>
                      </a:rPr>
                      <m:t> ~ 1000</m:t>
                    </m:r>
                    <m:r>
                      <a:rPr kumimoji="1" lang="en-US" altLang="ko-KR" b="0" i="1" dirty="0" smtClean="0">
                        <a:solidFill>
                          <a:srgbClr val="FF0000">
                            <a:alpha val="53000"/>
                          </a:srgbClr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kumimoji="1" lang="en-US" altLang="ko-KR" dirty="0">
                    <a:solidFill>
                      <a:srgbClr val="FF0000">
                        <a:alpha val="53000"/>
                      </a:srgbClr>
                    </a:solidFill>
                  </a:rPr>
                  <a:t> )</a:t>
                </a:r>
                <a:endParaRPr kumimoji="1" lang="ko-KR" altLang="en-US" dirty="0">
                  <a:solidFill>
                    <a:srgbClr val="FF0000">
                      <a:alpha val="53000"/>
                    </a:srgbClr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EFB4F23-9383-6040-8A01-F55C414150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9045" y="2782957"/>
                <a:ext cx="2331216" cy="369332"/>
              </a:xfrm>
              <a:prstGeom prst="rect">
                <a:avLst/>
              </a:prstGeom>
              <a:blipFill>
                <a:blip r:embed="rId5"/>
                <a:stretch>
                  <a:fillRect l="-2174" t="-6667" r="-543" b="-2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518864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EEE99D6-D6C0-A84C-8E17-AC2776C174D8}"/>
              </a:ext>
            </a:extLst>
          </p:cNvPr>
          <p:cNvSpPr txBox="1"/>
          <p:nvPr/>
        </p:nvSpPr>
        <p:spPr>
          <a:xfrm>
            <a:off x="284035" y="599599"/>
            <a:ext cx="32489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Data Representation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C09BA4-67EC-C14E-815E-6BB6A5522919}"/>
              </a:ext>
            </a:extLst>
          </p:cNvPr>
          <p:cNvSpPr txBox="1"/>
          <p:nvPr/>
        </p:nvSpPr>
        <p:spPr>
          <a:xfrm>
            <a:off x="1648976" y="3944469"/>
            <a:ext cx="1054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Text Data</a:t>
            </a:r>
            <a:endParaRPr kumimoji="1" lang="ko-KR" altLang="en-US" dirty="0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F27306A3-8321-EF41-AC12-A47D00BE5FC2}"/>
              </a:ext>
            </a:extLst>
          </p:cNvPr>
          <p:cNvCxnSpPr>
            <a:cxnSpLocks/>
          </p:cNvCxnSpPr>
          <p:nvPr/>
        </p:nvCxnSpPr>
        <p:spPr>
          <a:xfrm>
            <a:off x="3935699" y="3464858"/>
            <a:ext cx="15329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AB6F387-4875-AB48-91AB-5B38F2F40048}"/>
              </a:ext>
            </a:extLst>
          </p:cNvPr>
          <p:cNvSpPr txBox="1"/>
          <p:nvPr/>
        </p:nvSpPr>
        <p:spPr>
          <a:xfrm>
            <a:off x="3837737" y="2724398"/>
            <a:ext cx="16453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b="1" dirty="0">
                <a:solidFill>
                  <a:srgbClr val="C00000"/>
                </a:solidFill>
              </a:rPr>
              <a:t>Data</a:t>
            </a:r>
          </a:p>
          <a:p>
            <a:pPr algn="ctr"/>
            <a:r>
              <a:rPr kumimoji="1" lang="en-US" altLang="ko-KR" b="1" dirty="0">
                <a:solidFill>
                  <a:srgbClr val="C00000"/>
                </a:solidFill>
              </a:rPr>
              <a:t>Representation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AD8F25A-C090-684D-A0FC-05C201D90358}"/>
              </a:ext>
            </a:extLst>
          </p:cNvPr>
          <p:cNvSpPr txBox="1"/>
          <p:nvPr/>
        </p:nvSpPr>
        <p:spPr>
          <a:xfrm>
            <a:off x="987857" y="3265401"/>
            <a:ext cx="25450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/>
              <a:t>나는 학교에 간다</a:t>
            </a:r>
            <a:r>
              <a:rPr kumimoji="1" lang="en-US" altLang="ko-KR" sz="2400" b="1" dirty="0"/>
              <a:t>.</a:t>
            </a:r>
            <a:endParaRPr kumimoji="1" lang="ko-KR" altLang="en-US" sz="24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1EA860D-BED5-8249-8A42-23E7BA154C07}"/>
              </a:ext>
            </a:extLst>
          </p:cNvPr>
          <p:cNvSpPr txBox="1"/>
          <p:nvPr/>
        </p:nvSpPr>
        <p:spPr>
          <a:xfrm>
            <a:off x="5883586" y="1485598"/>
            <a:ext cx="1645387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3900" b="1" dirty="0">
                <a:solidFill>
                  <a:schemeClr val="accent1"/>
                </a:solidFill>
                <a:latin typeface="+mj-ea"/>
                <a:ea typeface="+mj-ea"/>
              </a:rPr>
              <a:t>?</a:t>
            </a:r>
            <a:endParaRPr kumimoji="1" lang="ko-KR" altLang="en-US" sz="239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63CDDEF9-F134-554A-9DD4-EEADC4EACE98}"/>
              </a:ext>
            </a:extLst>
          </p:cNvPr>
          <p:cNvCxnSpPr>
            <a:cxnSpLocks/>
          </p:cNvCxnSpPr>
          <p:nvPr/>
        </p:nvCxnSpPr>
        <p:spPr>
          <a:xfrm>
            <a:off x="7356706" y="3464858"/>
            <a:ext cx="117437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7" name="그림 16">
            <a:extLst>
              <a:ext uri="{FF2B5EF4-FFF2-40B4-BE49-F238E27FC236}">
                <a16:creationId xmlns:a16="http://schemas.microsoft.com/office/drawing/2014/main" id="{2907CB85-7D29-7C42-933D-78288A7A0B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1576" r="20140"/>
          <a:stretch/>
        </p:blipFill>
        <p:spPr>
          <a:xfrm>
            <a:off x="8826418" y="2303931"/>
            <a:ext cx="1911602" cy="303418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4E6D372-D311-DE4C-8DCC-3D3997FFB387}"/>
              </a:ext>
            </a:extLst>
          </p:cNvPr>
          <p:cNvSpPr txBox="1"/>
          <p:nvPr/>
        </p:nvSpPr>
        <p:spPr>
          <a:xfrm>
            <a:off x="5468664" y="4609488"/>
            <a:ext cx="3441840" cy="21268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b="1" dirty="0">
                <a:solidFill>
                  <a:srgbClr val="00B050"/>
                </a:solidFill>
              </a:rPr>
              <a:t>Text Representation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>
                <a:solidFill>
                  <a:srgbClr val="00B050"/>
                </a:solidFill>
              </a:rPr>
              <a:t>Word Representation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>
                <a:solidFill>
                  <a:srgbClr val="00B050"/>
                </a:solidFill>
              </a:rPr>
              <a:t>Character Representation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>
                <a:solidFill>
                  <a:srgbClr val="00B050"/>
                </a:solidFill>
              </a:rPr>
              <a:t>Sentence Representation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>
                <a:solidFill>
                  <a:srgbClr val="00B050"/>
                </a:solidFill>
              </a:rPr>
              <a:t>Document Representation</a:t>
            </a:r>
            <a:endParaRPr kumimoji="1" lang="ko-KR" alt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9775775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BF8C8579-929D-9F44-BE0D-6133452BD71B}"/>
              </a:ext>
            </a:extLst>
          </p:cNvPr>
          <p:cNvSpPr txBox="1"/>
          <p:nvPr/>
        </p:nvSpPr>
        <p:spPr>
          <a:xfrm>
            <a:off x="284035" y="599599"/>
            <a:ext cx="16856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Word2Vec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576324-6E29-1A4E-9DC1-B1652E7CED4D}"/>
              </a:ext>
            </a:extLst>
          </p:cNvPr>
          <p:cNvSpPr txBox="1"/>
          <p:nvPr/>
        </p:nvSpPr>
        <p:spPr>
          <a:xfrm>
            <a:off x="407505" y="1451113"/>
            <a:ext cx="18964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Word2Vec</a:t>
            </a:r>
            <a:r>
              <a:rPr kumimoji="1" lang="ko-KR" altLang="en-US" dirty="0"/>
              <a:t>의 단점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D74D3E7-6EB8-604C-AF17-E8A9BFEB496E}"/>
                  </a:ext>
                </a:extLst>
              </p:cNvPr>
              <p:cNvSpPr txBox="1"/>
              <p:nvPr/>
            </p:nvSpPr>
            <p:spPr>
              <a:xfrm>
                <a:off x="407505" y="1651177"/>
                <a:ext cx="5501891" cy="14061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1" lang="en-US" altLang="ko-KR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ko-KR" sz="2400" b="0" i="1" dirty="0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kumimoji="1" lang="en-US" altLang="ko-KR" sz="2400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ko-KR" sz="2400" b="0" i="1" dirty="0" smtClean="0">
                          <a:latin typeface="Cambria Math" panose="02040503050406030204" pitchFamily="18" charset="0"/>
                        </a:rPr>
                        <m:t> =</m:t>
                      </m:r>
                      <m:r>
                        <a:rPr kumimoji="1" lang="en-US" altLang="ko-KR" sz="2400" b="0" i="1" dirty="0" smtClean="0">
                          <a:latin typeface="Cambria Math" panose="02040503050406030204" pitchFamily="18" charset="0"/>
                        </a:rPr>
                        <m:t>𝑠𝑜𝑓𝑡𝑚𝑎𝑥</m:t>
                      </m:r>
                      <m:d>
                        <m:dPr>
                          <m:ctrlPr>
                            <a:rPr kumimoji="1" lang="en-US" altLang="ko-KR" sz="24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kumimoji="1" lang="en-US" altLang="ko-KR" sz="2400" i="1" dirty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kumimoji="1" lang="en-US" altLang="ko-KR" sz="2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400" i="1" dirty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kumimoji="1" lang="en-US" altLang="ko-KR" sz="2400" i="1" dirty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kumimoji="1" lang="en-US" altLang="ko-KR" sz="24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ko-KR" sz="24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kumimoji="1" lang="en-US" altLang="ko-KR" sz="2400" b="0" i="0" dirty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kumimoji="1" lang="en-US" altLang="ko-KR" sz="2400" b="0" i="1" dirty="0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sSubSup>
                            <m:sSubSupPr>
                              <m:ctrlPr>
                                <a:rPr kumimoji="1" lang="en-US" altLang="ko-KR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ko-KR" sz="2400" b="0" i="1" dirty="0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kumimoji="1" lang="en-US" altLang="ko-KR" sz="2400" b="0" i="1" dirty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kumimoji="1" lang="en-US" altLang="ko-KR" sz="2400" b="0" i="1" dirty="0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r>
                            <a:rPr kumimoji="1" lang="en-US" altLang="ko-KR" sz="2400" b="0" i="1" dirty="0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kumimoji="1" lang="en-US" altLang="ko-KR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400" b="0" i="1" dirty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kumimoji="1" lang="en-US" altLang="ko-KR" sz="2400" b="0" i="1" dirty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kumimoji="1" lang="en-US" altLang="ko-KR" sz="2400" b="0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nary>
                            <m:naryPr>
                              <m:chr m:val="∑"/>
                              <m:ctrlPr>
                                <a:rPr kumimoji="1" lang="en-US" altLang="ko-KR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kumimoji="1" lang="en-US" altLang="ko-KR" sz="2400" b="0" i="1" dirty="0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kumimoji="1" lang="en-US" altLang="ko-KR" sz="2400" b="0" i="1" dirty="0" smtClean="0">
                                  <a:latin typeface="Cambria Math" panose="02040503050406030204" pitchFamily="18" charset="0"/>
                                </a:rPr>
                                <m:t>∈|</m:t>
                              </m:r>
                              <m:r>
                                <a:rPr kumimoji="1" lang="en-US" altLang="ko-KR" sz="2400" b="0" i="1" dirty="0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r>
                                <a:rPr kumimoji="1" lang="en-US" altLang="ko-KR" sz="2400" b="0" i="1" dirty="0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</m:sub>
                            <m:sup>
                              <m:r>
                                <a:rPr kumimoji="1" lang="en-US" altLang="ko-KR" sz="2400" b="0" i="1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p>
                            <m:e>
                              <m:func>
                                <m:funcPr>
                                  <m:ctrlPr>
                                    <a:rPr kumimoji="1" lang="en-US" altLang="ko-KR" sz="24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1" lang="en-US" altLang="ko-KR" sz="2400" b="0" i="0" dirty="0" smtClean="0"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r>
                                    <a:rPr kumimoji="1" lang="en-US" altLang="ko-KR" sz="2400" b="0" i="1" dirty="0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kumimoji="1" lang="en-US" altLang="ko-KR" sz="2400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sz="2400" b="0" i="1" dirty="0" smtClean="0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kumimoji="1" lang="en-US" altLang="ko-KR" sz="2400" b="0" i="1" dirty="0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kumimoji="1" lang="en-US" altLang="ko-KR" sz="2400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sz="2400" b="0" i="1" dirty="0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kumimoji="1" lang="en-US" altLang="ko-KR" sz="2400" b="0" i="1" dirty="0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kumimoji="1" lang="en-US" altLang="ko-KR" sz="2400" b="0" i="1" dirty="0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func>
                            </m:e>
                          </m:nary>
                        </m:den>
                      </m:f>
                      <m:r>
                        <a:rPr kumimoji="1" lang="ko-KR" altLang="en-US" sz="2400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2400" i="1" dirty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kumimoji="1" lang="en-US" altLang="ko-KR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D74D3E7-6EB8-604C-AF17-E8A9BFEB49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505" y="1651177"/>
                <a:ext cx="5501891" cy="1406154"/>
              </a:xfrm>
              <a:prstGeom prst="rect">
                <a:avLst/>
              </a:prstGeom>
              <a:blipFill>
                <a:blip r:embed="rId3"/>
                <a:stretch>
                  <a:fillRect b="-580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직사각형 6">
            <a:extLst>
              <a:ext uri="{FF2B5EF4-FFF2-40B4-BE49-F238E27FC236}">
                <a16:creationId xmlns:a16="http://schemas.microsoft.com/office/drawing/2014/main" id="{79EB120B-E54F-DE42-B5DF-365B3F80E204}"/>
              </a:ext>
            </a:extLst>
          </p:cNvPr>
          <p:cNvSpPr/>
          <p:nvPr/>
        </p:nvSpPr>
        <p:spPr>
          <a:xfrm>
            <a:off x="3434181" y="2570314"/>
            <a:ext cx="2159823" cy="487017"/>
          </a:xfrm>
          <a:prstGeom prst="rect">
            <a:avLst/>
          </a:prstGeom>
          <a:noFill/>
          <a:ln w="63500">
            <a:solidFill>
              <a:srgbClr val="FF0000">
                <a:alpha val="53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1E6D26E-CCAC-C942-A043-C898DF9DF7C3}"/>
                  </a:ext>
                </a:extLst>
              </p:cNvPr>
              <p:cNvSpPr txBox="1"/>
              <p:nvPr/>
            </p:nvSpPr>
            <p:spPr>
              <a:xfrm>
                <a:off x="6132443" y="2401838"/>
                <a:ext cx="256442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ko-KR" altLang="en-US" dirty="0">
                    <a:solidFill>
                      <a:srgbClr val="FF0000">
                        <a:alpha val="53000"/>
                      </a:srgbClr>
                    </a:solidFill>
                  </a:rPr>
                  <a:t>계산량이 </a:t>
                </a:r>
                <a14:m>
                  <m:oMath xmlns:m="http://schemas.openxmlformats.org/officeDocument/2006/math">
                    <m:r>
                      <a:rPr kumimoji="1" lang="en-US" altLang="ko-KR" i="1" dirty="0">
                        <a:solidFill>
                          <a:srgbClr val="FF0000">
                            <a:alpha val="53000"/>
                          </a:srgbClr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kumimoji="1" lang="en-US" altLang="ko-KR" i="1" dirty="0">
                        <a:solidFill>
                          <a:srgbClr val="FF0000">
                            <a:alpha val="53000"/>
                          </a:srgbClr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kumimoji="1" lang="en-US" altLang="ko-KR" i="1" dirty="0">
                        <a:solidFill>
                          <a:srgbClr val="FF0000">
                            <a:alpha val="53000"/>
                          </a:srgbClr>
                        </a:solidFill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kumimoji="1" lang="ko-KR" altLang="en-US" dirty="0">
                    <a:solidFill>
                      <a:srgbClr val="FF0000">
                        <a:alpha val="53000"/>
                      </a:srgbClr>
                    </a:solidFill>
                  </a:rPr>
                  <a:t> 에 비례함</a:t>
                </a:r>
                <a:r>
                  <a:rPr kumimoji="1" lang="en-US" altLang="ko-KR" dirty="0">
                    <a:solidFill>
                      <a:srgbClr val="FF0000">
                        <a:alpha val="53000"/>
                      </a:srgbClr>
                    </a:solidFill>
                  </a:rPr>
                  <a:t>!</a:t>
                </a:r>
                <a:endParaRPr kumimoji="1" lang="ko-KR" altLang="en-US" dirty="0">
                  <a:solidFill>
                    <a:srgbClr val="FF0000">
                      <a:alpha val="53000"/>
                    </a:srgbClr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1E6D26E-CCAC-C942-A043-C898DF9DF7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2443" y="2401838"/>
                <a:ext cx="2564420" cy="369332"/>
              </a:xfrm>
              <a:prstGeom prst="rect">
                <a:avLst/>
              </a:prstGeom>
              <a:blipFill>
                <a:blip r:embed="rId4"/>
                <a:stretch>
                  <a:fillRect l="-1478" t="-10000" r="-49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720158A8-7472-4241-B591-A2AD4D9A9DED}"/>
              </a:ext>
            </a:extLst>
          </p:cNvPr>
          <p:cNvCxnSpPr>
            <a:cxnSpLocks/>
          </p:cNvCxnSpPr>
          <p:nvPr/>
        </p:nvCxnSpPr>
        <p:spPr>
          <a:xfrm flipV="1">
            <a:off x="5538914" y="2782957"/>
            <a:ext cx="557086" cy="75376"/>
          </a:xfrm>
          <a:prstGeom prst="straightConnector1">
            <a:avLst/>
          </a:prstGeom>
          <a:ln w="53975">
            <a:solidFill>
              <a:srgbClr val="FF0000">
                <a:alpha val="53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EFB4F23-9383-6040-8A01-F55C41415086}"/>
                  </a:ext>
                </a:extLst>
              </p:cNvPr>
              <p:cNvSpPr txBox="1"/>
              <p:nvPr/>
            </p:nvSpPr>
            <p:spPr>
              <a:xfrm>
                <a:off x="6249045" y="2782957"/>
                <a:ext cx="23312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R" dirty="0">
                    <a:solidFill>
                      <a:srgbClr val="FF0000">
                        <a:alpha val="53000"/>
                      </a:srgbClr>
                    </a:solidFill>
                  </a:rPr>
                  <a:t>(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kumimoji="1" lang="en-US" altLang="ko-KR" i="1" dirty="0" smtClean="0">
                            <a:solidFill>
                              <a:srgbClr val="FF0000">
                                <a:alpha val="53000"/>
                              </a:srgb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KR" i="1" dirty="0" smtClean="0">
                            <a:solidFill>
                              <a:srgbClr val="FF0000">
                                <a:alpha val="53000"/>
                              </a:srgbClr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  <m:r>
                      <a:rPr kumimoji="1" lang="en-US" altLang="ko-KR" b="0" i="1" dirty="0" smtClean="0">
                        <a:solidFill>
                          <a:srgbClr val="FF0000">
                            <a:alpha val="53000"/>
                          </a:srgbClr>
                        </a:solidFill>
                        <a:latin typeface="Cambria Math" panose="02040503050406030204" pitchFamily="18" charset="0"/>
                      </a:rPr>
                      <m:t>≈10</m:t>
                    </m:r>
                    <m:r>
                      <a:rPr kumimoji="1" lang="en-US" altLang="ko-KR" b="0" i="1" dirty="0" smtClean="0">
                        <a:solidFill>
                          <a:srgbClr val="FF0000">
                            <a:alpha val="53000"/>
                          </a:srgbClr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kumimoji="1" lang="en-US" altLang="ko-KR" b="0" i="1" dirty="0" smtClean="0">
                        <a:solidFill>
                          <a:srgbClr val="FF0000">
                            <a:alpha val="53000"/>
                          </a:srgbClr>
                        </a:solidFill>
                        <a:latin typeface="Cambria Math" panose="02040503050406030204" pitchFamily="18" charset="0"/>
                      </a:rPr>
                      <m:t> ~ 1000</m:t>
                    </m:r>
                    <m:r>
                      <a:rPr kumimoji="1" lang="en-US" altLang="ko-KR" b="0" i="1" dirty="0" smtClean="0">
                        <a:solidFill>
                          <a:srgbClr val="FF0000">
                            <a:alpha val="53000"/>
                          </a:srgbClr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kumimoji="1" lang="en-US" altLang="ko-KR" dirty="0">
                    <a:solidFill>
                      <a:srgbClr val="FF0000">
                        <a:alpha val="53000"/>
                      </a:srgbClr>
                    </a:solidFill>
                  </a:rPr>
                  <a:t> )</a:t>
                </a:r>
                <a:endParaRPr kumimoji="1" lang="ko-KR" altLang="en-US" dirty="0">
                  <a:solidFill>
                    <a:srgbClr val="FF0000">
                      <a:alpha val="53000"/>
                    </a:srgbClr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EFB4F23-9383-6040-8A01-F55C414150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9045" y="2782957"/>
                <a:ext cx="2331216" cy="369332"/>
              </a:xfrm>
              <a:prstGeom prst="rect">
                <a:avLst/>
              </a:prstGeom>
              <a:blipFill>
                <a:blip r:embed="rId5"/>
                <a:stretch>
                  <a:fillRect l="-2174" t="-6667" r="-543" b="-2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5CAAFE2F-A9B9-BC44-B42E-CB10985AB245}"/>
              </a:ext>
            </a:extLst>
          </p:cNvPr>
          <p:cNvSpPr txBox="1"/>
          <p:nvPr/>
        </p:nvSpPr>
        <p:spPr>
          <a:xfrm>
            <a:off x="408723" y="3859071"/>
            <a:ext cx="2660600" cy="14296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000" b="1" dirty="0"/>
              <a:t>Solutions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ko-KR" sz="2000" dirty="0"/>
              <a:t>Hierarchical </a:t>
            </a:r>
            <a:r>
              <a:rPr lang="en" altLang="ko-KR" sz="2000" dirty="0" err="1"/>
              <a:t>softmax</a:t>
            </a:r>
            <a:r>
              <a:rPr lang="en" altLang="ko-KR" sz="2000" dirty="0"/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dirty="0"/>
              <a:t>Negative Sampling</a:t>
            </a:r>
            <a:endParaRPr kumimoji="1"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741253879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BF8C8579-929D-9F44-BE0D-6133452BD71B}"/>
              </a:ext>
            </a:extLst>
          </p:cNvPr>
          <p:cNvSpPr txBox="1"/>
          <p:nvPr/>
        </p:nvSpPr>
        <p:spPr>
          <a:xfrm>
            <a:off x="284035" y="599599"/>
            <a:ext cx="16856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Word2Vec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576324-6E29-1A4E-9DC1-B1652E7CED4D}"/>
              </a:ext>
            </a:extLst>
          </p:cNvPr>
          <p:cNvSpPr txBox="1"/>
          <p:nvPr/>
        </p:nvSpPr>
        <p:spPr>
          <a:xfrm>
            <a:off x="407505" y="1451113"/>
            <a:ext cx="18964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Word2Vec</a:t>
            </a:r>
            <a:r>
              <a:rPr kumimoji="1" lang="ko-KR" altLang="en-US" dirty="0"/>
              <a:t>의 단점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D74D3E7-6EB8-604C-AF17-E8A9BFEB496E}"/>
                  </a:ext>
                </a:extLst>
              </p:cNvPr>
              <p:cNvSpPr txBox="1"/>
              <p:nvPr/>
            </p:nvSpPr>
            <p:spPr>
              <a:xfrm>
                <a:off x="407505" y="1651177"/>
                <a:ext cx="5501891" cy="14061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1" lang="en-US" altLang="ko-KR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ko-KR" sz="2400" b="0" i="1" dirty="0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kumimoji="1" lang="en-US" altLang="ko-KR" sz="2400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ko-KR" sz="2400" b="0" i="1" dirty="0" smtClean="0">
                          <a:latin typeface="Cambria Math" panose="02040503050406030204" pitchFamily="18" charset="0"/>
                        </a:rPr>
                        <m:t> =</m:t>
                      </m:r>
                      <m:r>
                        <a:rPr kumimoji="1" lang="en-US" altLang="ko-KR" sz="2400" b="0" i="1" dirty="0" smtClean="0">
                          <a:latin typeface="Cambria Math" panose="02040503050406030204" pitchFamily="18" charset="0"/>
                        </a:rPr>
                        <m:t>𝑠𝑜𝑓𝑡𝑚𝑎𝑥</m:t>
                      </m:r>
                      <m:d>
                        <m:dPr>
                          <m:ctrlPr>
                            <a:rPr kumimoji="1" lang="en-US" altLang="ko-KR" sz="24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kumimoji="1" lang="en-US" altLang="ko-KR" sz="2400" i="1" dirty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kumimoji="1" lang="en-US" altLang="ko-KR" sz="2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400" i="1" dirty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kumimoji="1" lang="en-US" altLang="ko-KR" sz="2400" i="1" dirty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kumimoji="1" lang="en-US" altLang="ko-KR" sz="24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ko-KR" sz="24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kumimoji="1" lang="en-US" altLang="ko-KR" sz="2400" b="0" i="0" dirty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kumimoji="1" lang="en-US" altLang="ko-KR" sz="2400" b="0" i="1" dirty="0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sSubSup>
                            <m:sSubSupPr>
                              <m:ctrlPr>
                                <a:rPr kumimoji="1" lang="en-US" altLang="ko-KR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ko-KR" sz="2400" b="0" i="1" dirty="0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kumimoji="1" lang="en-US" altLang="ko-KR" sz="2400" b="0" i="1" dirty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kumimoji="1" lang="en-US" altLang="ko-KR" sz="2400" b="0" i="1" dirty="0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r>
                            <a:rPr kumimoji="1" lang="en-US" altLang="ko-KR" sz="2400" b="0" i="1" dirty="0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kumimoji="1" lang="en-US" altLang="ko-KR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400" b="0" i="1" dirty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kumimoji="1" lang="en-US" altLang="ko-KR" sz="2400" b="0" i="1" dirty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kumimoji="1" lang="en-US" altLang="ko-KR" sz="2400" b="0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nary>
                            <m:naryPr>
                              <m:chr m:val="∑"/>
                              <m:ctrlPr>
                                <a:rPr kumimoji="1" lang="en-US" altLang="ko-KR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kumimoji="1" lang="en-US" altLang="ko-KR" sz="2400" b="0" i="1" dirty="0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kumimoji="1" lang="en-US" altLang="ko-KR" sz="2400" b="0" i="1" dirty="0" smtClean="0">
                                  <a:latin typeface="Cambria Math" panose="02040503050406030204" pitchFamily="18" charset="0"/>
                                </a:rPr>
                                <m:t>∈|</m:t>
                              </m:r>
                              <m:r>
                                <a:rPr kumimoji="1" lang="en-US" altLang="ko-KR" sz="2400" b="0" i="1" dirty="0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r>
                                <a:rPr kumimoji="1" lang="en-US" altLang="ko-KR" sz="2400" b="0" i="1" dirty="0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</m:sub>
                            <m:sup>
                              <m:r>
                                <a:rPr kumimoji="1" lang="en-US" altLang="ko-KR" sz="2400" b="0" i="1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p>
                            <m:e>
                              <m:func>
                                <m:funcPr>
                                  <m:ctrlPr>
                                    <a:rPr kumimoji="1" lang="en-US" altLang="ko-KR" sz="24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1" lang="en-US" altLang="ko-KR" sz="2400" b="0" i="0" dirty="0" smtClean="0"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r>
                                    <a:rPr kumimoji="1" lang="en-US" altLang="ko-KR" sz="2400" b="0" i="1" dirty="0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kumimoji="1" lang="en-US" altLang="ko-KR" sz="2400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sz="2400" b="0" i="1" dirty="0" smtClean="0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kumimoji="1" lang="en-US" altLang="ko-KR" sz="2400" b="0" i="1" dirty="0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kumimoji="1" lang="en-US" altLang="ko-KR" sz="2400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sz="2400" b="0" i="1" dirty="0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kumimoji="1" lang="en-US" altLang="ko-KR" sz="2400" b="0" i="1" dirty="0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kumimoji="1" lang="en-US" altLang="ko-KR" sz="2400" b="0" i="1" dirty="0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func>
                            </m:e>
                          </m:nary>
                        </m:den>
                      </m:f>
                      <m:r>
                        <a:rPr kumimoji="1" lang="ko-KR" altLang="en-US" sz="2400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2400" i="1" dirty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kumimoji="1" lang="en-US" altLang="ko-KR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D74D3E7-6EB8-604C-AF17-E8A9BFEB49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505" y="1651177"/>
                <a:ext cx="5501891" cy="1406154"/>
              </a:xfrm>
              <a:prstGeom prst="rect">
                <a:avLst/>
              </a:prstGeom>
              <a:blipFill>
                <a:blip r:embed="rId3"/>
                <a:stretch>
                  <a:fillRect b="-580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직사각형 6">
            <a:extLst>
              <a:ext uri="{FF2B5EF4-FFF2-40B4-BE49-F238E27FC236}">
                <a16:creationId xmlns:a16="http://schemas.microsoft.com/office/drawing/2014/main" id="{79EB120B-E54F-DE42-B5DF-365B3F80E204}"/>
              </a:ext>
            </a:extLst>
          </p:cNvPr>
          <p:cNvSpPr/>
          <p:nvPr/>
        </p:nvSpPr>
        <p:spPr>
          <a:xfrm>
            <a:off x="3434181" y="2570314"/>
            <a:ext cx="2159823" cy="487017"/>
          </a:xfrm>
          <a:prstGeom prst="rect">
            <a:avLst/>
          </a:prstGeom>
          <a:noFill/>
          <a:ln w="63500">
            <a:solidFill>
              <a:srgbClr val="FF0000">
                <a:alpha val="53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1E6D26E-CCAC-C942-A043-C898DF9DF7C3}"/>
                  </a:ext>
                </a:extLst>
              </p:cNvPr>
              <p:cNvSpPr txBox="1"/>
              <p:nvPr/>
            </p:nvSpPr>
            <p:spPr>
              <a:xfrm>
                <a:off x="6132443" y="2401838"/>
                <a:ext cx="256442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ko-KR" altLang="en-US" dirty="0">
                    <a:solidFill>
                      <a:srgbClr val="FF0000">
                        <a:alpha val="53000"/>
                      </a:srgbClr>
                    </a:solidFill>
                  </a:rPr>
                  <a:t>계산량이 </a:t>
                </a:r>
                <a14:m>
                  <m:oMath xmlns:m="http://schemas.openxmlformats.org/officeDocument/2006/math">
                    <m:r>
                      <a:rPr kumimoji="1" lang="en-US" altLang="ko-KR" i="1" dirty="0">
                        <a:solidFill>
                          <a:srgbClr val="FF0000">
                            <a:alpha val="53000"/>
                          </a:srgbClr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kumimoji="1" lang="en-US" altLang="ko-KR" i="1" dirty="0">
                        <a:solidFill>
                          <a:srgbClr val="FF0000">
                            <a:alpha val="53000"/>
                          </a:srgbClr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kumimoji="1" lang="en-US" altLang="ko-KR" i="1" dirty="0">
                        <a:solidFill>
                          <a:srgbClr val="FF0000">
                            <a:alpha val="53000"/>
                          </a:srgbClr>
                        </a:solidFill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kumimoji="1" lang="ko-KR" altLang="en-US" dirty="0">
                    <a:solidFill>
                      <a:srgbClr val="FF0000">
                        <a:alpha val="53000"/>
                      </a:srgbClr>
                    </a:solidFill>
                  </a:rPr>
                  <a:t> 에 비례함</a:t>
                </a:r>
                <a:r>
                  <a:rPr kumimoji="1" lang="en-US" altLang="ko-KR" dirty="0">
                    <a:solidFill>
                      <a:srgbClr val="FF0000">
                        <a:alpha val="53000"/>
                      </a:srgbClr>
                    </a:solidFill>
                  </a:rPr>
                  <a:t>!</a:t>
                </a:r>
                <a:endParaRPr kumimoji="1" lang="ko-KR" altLang="en-US" dirty="0">
                  <a:solidFill>
                    <a:srgbClr val="FF0000">
                      <a:alpha val="53000"/>
                    </a:srgbClr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1E6D26E-CCAC-C942-A043-C898DF9DF7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2443" y="2401838"/>
                <a:ext cx="2564420" cy="369332"/>
              </a:xfrm>
              <a:prstGeom prst="rect">
                <a:avLst/>
              </a:prstGeom>
              <a:blipFill>
                <a:blip r:embed="rId4"/>
                <a:stretch>
                  <a:fillRect l="-1478" t="-10000" r="-49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720158A8-7472-4241-B591-A2AD4D9A9DED}"/>
              </a:ext>
            </a:extLst>
          </p:cNvPr>
          <p:cNvCxnSpPr>
            <a:cxnSpLocks/>
          </p:cNvCxnSpPr>
          <p:nvPr/>
        </p:nvCxnSpPr>
        <p:spPr>
          <a:xfrm flipV="1">
            <a:off x="5538914" y="2782957"/>
            <a:ext cx="557086" cy="75376"/>
          </a:xfrm>
          <a:prstGeom prst="straightConnector1">
            <a:avLst/>
          </a:prstGeom>
          <a:ln w="53975">
            <a:solidFill>
              <a:srgbClr val="FF0000">
                <a:alpha val="53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EFB4F23-9383-6040-8A01-F55C41415086}"/>
                  </a:ext>
                </a:extLst>
              </p:cNvPr>
              <p:cNvSpPr txBox="1"/>
              <p:nvPr/>
            </p:nvSpPr>
            <p:spPr>
              <a:xfrm>
                <a:off x="6249045" y="2782957"/>
                <a:ext cx="23312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R" dirty="0">
                    <a:solidFill>
                      <a:srgbClr val="FF0000">
                        <a:alpha val="53000"/>
                      </a:srgbClr>
                    </a:solidFill>
                  </a:rPr>
                  <a:t>(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kumimoji="1" lang="en-US" altLang="ko-KR" i="1" dirty="0" smtClean="0">
                            <a:solidFill>
                              <a:srgbClr val="FF0000">
                                <a:alpha val="53000"/>
                              </a:srgb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KR" i="1" dirty="0" smtClean="0">
                            <a:solidFill>
                              <a:srgbClr val="FF0000">
                                <a:alpha val="53000"/>
                              </a:srgbClr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  <m:r>
                      <a:rPr kumimoji="1" lang="en-US" altLang="ko-KR" b="0" i="1" dirty="0" smtClean="0">
                        <a:solidFill>
                          <a:srgbClr val="FF0000">
                            <a:alpha val="53000"/>
                          </a:srgbClr>
                        </a:solidFill>
                        <a:latin typeface="Cambria Math" panose="02040503050406030204" pitchFamily="18" charset="0"/>
                      </a:rPr>
                      <m:t>≈10</m:t>
                    </m:r>
                    <m:r>
                      <a:rPr kumimoji="1" lang="en-US" altLang="ko-KR" b="0" i="1" dirty="0" smtClean="0">
                        <a:solidFill>
                          <a:srgbClr val="FF0000">
                            <a:alpha val="53000"/>
                          </a:srgbClr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kumimoji="1" lang="en-US" altLang="ko-KR" b="0" i="1" dirty="0" smtClean="0">
                        <a:solidFill>
                          <a:srgbClr val="FF0000">
                            <a:alpha val="53000"/>
                          </a:srgbClr>
                        </a:solidFill>
                        <a:latin typeface="Cambria Math" panose="02040503050406030204" pitchFamily="18" charset="0"/>
                      </a:rPr>
                      <m:t> ~ 1000</m:t>
                    </m:r>
                    <m:r>
                      <a:rPr kumimoji="1" lang="en-US" altLang="ko-KR" b="0" i="1" dirty="0" smtClean="0">
                        <a:solidFill>
                          <a:srgbClr val="FF0000">
                            <a:alpha val="53000"/>
                          </a:srgbClr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kumimoji="1" lang="en-US" altLang="ko-KR" dirty="0">
                    <a:solidFill>
                      <a:srgbClr val="FF0000">
                        <a:alpha val="53000"/>
                      </a:srgbClr>
                    </a:solidFill>
                  </a:rPr>
                  <a:t> )</a:t>
                </a:r>
                <a:endParaRPr kumimoji="1" lang="ko-KR" altLang="en-US" dirty="0">
                  <a:solidFill>
                    <a:srgbClr val="FF0000">
                      <a:alpha val="53000"/>
                    </a:srgbClr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EFB4F23-9383-6040-8A01-F55C414150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9045" y="2782957"/>
                <a:ext cx="2331216" cy="369332"/>
              </a:xfrm>
              <a:prstGeom prst="rect">
                <a:avLst/>
              </a:prstGeom>
              <a:blipFill>
                <a:blip r:embed="rId5"/>
                <a:stretch>
                  <a:fillRect l="-2174" t="-6667" r="-543" b="-2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5CAAFE2F-A9B9-BC44-B42E-CB10985AB245}"/>
              </a:ext>
            </a:extLst>
          </p:cNvPr>
          <p:cNvSpPr txBox="1"/>
          <p:nvPr/>
        </p:nvSpPr>
        <p:spPr>
          <a:xfrm>
            <a:off x="408723" y="3859071"/>
            <a:ext cx="2660600" cy="14296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000" b="1" dirty="0"/>
              <a:t>Solutions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ko-KR" sz="2000" dirty="0"/>
              <a:t>Hierarchical </a:t>
            </a:r>
            <a:r>
              <a:rPr lang="en" altLang="ko-KR" sz="2000" dirty="0" err="1"/>
              <a:t>softmax</a:t>
            </a:r>
            <a:r>
              <a:rPr lang="en" altLang="ko-KR" sz="2000" dirty="0"/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dirty="0">
                <a:solidFill>
                  <a:schemeClr val="bg1">
                    <a:lumMod val="65000"/>
                  </a:schemeClr>
                </a:solidFill>
              </a:rPr>
              <a:t>Negative Sampling</a:t>
            </a:r>
            <a:endParaRPr kumimoji="1" lang="ko-KR" altLang="en-US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832C75C-A031-8949-BE82-EF31658D11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41354" y="3605695"/>
            <a:ext cx="4305300" cy="24892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F5EAD58-09AF-A141-8CEF-523500D076CC}"/>
                  </a:ext>
                </a:extLst>
              </p:cNvPr>
              <p:cNvSpPr txBox="1"/>
              <p:nvPr/>
            </p:nvSpPr>
            <p:spPr>
              <a:xfrm>
                <a:off x="7746654" y="5461982"/>
                <a:ext cx="200811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𝑶</m:t>
                      </m:r>
                      <m:d>
                        <m:dPr>
                          <m:ctrlPr>
                            <a:rPr kumimoji="1" lang="en-US" altLang="ko-KR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𝑵</m:t>
                          </m:r>
                        </m:e>
                      </m:d>
                      <m:r>
                        <a:rPr kumimoji="1" lang="en-US" altLang="ko-KR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kumimoji="1" lang="en-US" altLang="ko-KR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𝑶</m:t>
                      </m:r>
                      <m:r>
                        <a:rPr kumimoji="1" lang="en-US" altLang="ko-KR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func>
                        <m:funcPr>
                          <m:ctrlPr>
                            <a:rPr kumimoji="1" lang="en-US" altLang="ko-KR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kumimoji="1" lang="en-US" altLang="ko-KR" b="1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𝐥𝐨𝐠</m:t>
                          </m:r>
                        </m:fName>
                        <m:e>
                          <m:r>
                            <a:rPr kumimoji="1" lang="en-US" altLang="ko-KR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𝑵</m:t>
                          </m:r>
                          <m:r>
                            <a:rPr kumimoji="1" lang="en-US" altLang="ko-KR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kumimoji="1" lang="ko-KR" altLang="en-US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F5EAD58-09AF-A141-8CEF-523500D076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6654" y="5461982"/>
                <a:ext cx="2008114" cy="369332"/>
              </a:xfrm>
              <a:prstGeom prst="rect">
                <a:avLst/>
              </a:prstGeom>
              <a:blipFill>
                <a:blip r:embed="rId7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71568830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BF8C8579-929D-9F44-BE0D-6133452BD71B}"/>
              </a:ext>
            </a:extLst>
          </p:cNvPr>
          <p:cNvSpPr txBox="1"/>
          <p:nvPr/>
        </p:nvSpPr>
        <p:spPr>
          <a:xfrm>
            <a:off x="284035" y="599599"/>
            <a:ext cx="16856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Word2Vec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576324-6E29-1A4E-9DC1-B1652E7CED4D}"/>
              </a:ext>
            </a:extLst>
          </p:cNvPr>
          <p:cNvSpPr txBox="1"/>
          <p:nvPr/>
        </p:nvSpPr>
        <p:spPr>
          <a:xfrm>
            <a:off x="407505" y="1451113"/>
            <a:ext cx="18964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Word2Vec</a:t>
            </a:r>
            <a:r>
              <a:rPr kumimoji="1" lang="ko-KR" altLang="en-US" dirty="0"/>
              <a:t>의 단점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D74D3E7-6EB8-604C-AF17-E8A9BFEB496E}"/>
                  </a:ext>
                </a:extLst>
              </p:cNvPr>
              <p:cNvSpPr txBox="1"/>
              <p:nvPr/>
            </p:nvSpPr>
            <p:spPr>
              <a:xfrm>
                <a:off x="407505" y="1651177"/>
                <a:ext cx="5501891" cy="14061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1" lang="en-US" altLang="ko-KR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ko-KR" sz="2400" b="0" i="1" dirty="0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kumimoji="1" lang="en-US" altLang="ko-KR" sz="2400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ko-KR" sz="2400" b="0" i="1" dirty="0" smtClean="0">
                          <a:latin typeface="Cambria Math" panose="02040503050406030204" pitchFamily="18" charset="0"/>
                        </a:rPr>
                        <m:t> =</m:t>
                      </m:r>
                      <m:r>
                        <a:rPr kumimoji="1" lang="en-US" altLang="ko-KR" sz="2400" b="0" i="1" dirty="0" smtClean="0">
                          <a:latin typeface="Cambria Math" panose="02040503050406030204" pitchFamily="18" charset="0"/>
                        </a:rPr>
                        <m:t>𝑠𝑜𝑓𝑡𝑚𝑎𝑥</m:t>
                      </m:r>
                      <m:d>
                        <m:dPr>
                          <m:ctrlPr>
                            <a:rPr kumimoji="1" lang="en-US" altLang="ko-KR" sz="24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kumimoji="1" lang="en-US" altLang="ko-KR" sz="2400" i="1" dirty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kumimoji="1" lang="en-US" altLang="ko-KR" sz="2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400" i="1" dirty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kumimoji="1" lang="en-US" altLang="ko-KR" sz="2400" i="1" dirty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kumimoji="1" lang="en-US" altLang="ko-KR" sz="24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ko-KR" sz="24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kumimoji="1" lang="en-US" altLang="ko-KR" sz="2400" b="0" i="0" dirty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kumimoji="1" lang="en-US" altLang="ko-KR" sz="2400" b="0" i="1" dirty="0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sSubSup>
                            <m:sSubSupPr>
                              <m:ctrlPr>
                                <a:rPr kumimoji="1" lang="en-US" altLang="ko-KR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ko-KR" sz="2400" b="0" i="1" dirty="0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kumimoji="1" lang="en-US" altLang="ko-KR" sz="2400" b="0" i="1" dirty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kumimoji="1" lang="en-US" altLang="ko-KR" sz="2400" b="0" i="1" dirty="0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r>
                            <a:rPr kumimoji="1" lang="en-US" altLang="ko-KR" sz="2400" b="0" i="1" dirty="0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kumimoji="1" lang="en-US" altLang="ko-KR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400" b="0" i="1" dirty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kumimoji="1" lang="en-US" altLang="ko-KR" sz="2400" b="0" i="1" dirty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kumimoji="1" lang="en-US" altLang="ko-KR" sz="2400" b="0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nary>
                            <m:naryPr>
                              <m:chr m:val="∑"/>
                              <m:ctrlPr>
                                <a:rPr kumimoji="1" lang="en-US" altLang="ko-KR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kumimoji="1" lang="en-US" altLang="ko-KR" sz="2400" b="0" i="1" dirty="0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kumimoji="1" lang="en-US" altLang="ko-KR" sz="2400" b="0" i="1" dirty="0" smtClean="0">
                                  <a:latin typeface="Cambria Math" panose="02040503050406030204" pitchFamily="18" charset="0"/>
                                </a:rPr>
                                <m:t>∈|</m:t>
                              </m:r>
                              <m:r>
                                <a:rPr kumimoji="1" lang="en-US" altLang="ko-KR" sz="2400" b="0" i="1" dirty="0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r>
                                <a:rPr kumimoji="1" lang="en-US" altLang="ko-KR" sz="2400" b="0" i="1" dirty="0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</m:sub>
                            <m:sup>
                              <m:r>
                                <a:rPr kumimoji="1" lang="en-US" altLang="ko-KR" sz="2400" b="0" i="1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p>
                            <m:e>
                              <m:func>
                                <m:funcPr>
                                  <m:ctrlPr>
                                    <a:rPr kumimoji="1" lang="en-US" altLang="ko-KR" sz="24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1" lang="en-US" altLang="ko-KR" sz="2400" b="0" i="0" dirty="0" smtClean="0"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r>
                                    <a:rPr kumimoji="1" lang="en-US" altLang="ko-KR" sz="2400" b="0" i="1" dirty="0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kumimoji="1" lang="en-US" altLang="ko-KR" sz="2400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sz="2400" b="0" i="1" dirty="0" smtClean="0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kumimoji="1" lang="en-US" altLang="ko-KR" sz="2400" b="0" i="1" dirty="0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kumimoji="1" lang="en-US" altLang="ko-KR" sz="2400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sz="2400" b="0" i="1" dirty="0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kumimoji="1" lang="en-US" altLang="ko-KR" sz="2400" b="0" i="1" dirty="0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kumimoji="1" lang="en-US" altLang="ko-KR" sz="2400" b="0" i="1" dirty="0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func>
                            </m:e>
                          </m:nary>
                        </m:den>
                      </m:f>
                      <m:r>
                        <a:rPr kumimoji="1" lang="ko-KR" altLang="en-US" sz="2400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2400" i="1" dirty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kumimoji="1" lang="en-US" altLang="ko-KR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D74D3E7-6EB8-604C-AF17-E8A9BFEB49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505" y="1651177"/>
                <a:ext cx="5501891" cy="1406154"/>
              </a:xfrm>
              <a:prstGeom prst="rect">
                <a:avLst/>
              </a:prstGeom>
              <a:blipFill>
                <a:blip r:embed="rId3"/>
                <a:stretch>
                  <a:fillRect b="-580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직사각형 6">
            <a:extLst>
              <a:ext uri="{FF2B5EF4-FFF2-40B4-BE49-F238E27FC236}">
                <a16:creationId xmlns:a16="http://schemas.microsoft.com/office/drawing/2014/main" id="{79EB120B-E54F-DE42-B5DF-365B3F80E204}"/>
              </a:ext>
            </a:extLst>
          </p:cNvPr>
          <p:cNvSpPr/>
          <p:nvPr/>
        </p:nvSpPr>
        <p:spPr>
          <a:xfrm>
            <a:off x="3434181" y="2570314"/>
            <a:ext cx="2159823" cy="487017"/>
          </a:xfrm>
          <a:prstGeom prst="rect">
            <a:avLst/>
          </a:prstGeom>
          <a:noFill/>
          <a:ln w="63500">
            <a:solidFill>
              <a:srgbClr val="FF0000">
                <a:alpha val="53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1E6D26E-CCAC-C942-A043-C898DF9DF7C3}"/>
                  </a:ext>
                </a:extLst>
              </p:cNvPr>
              <p:cNvSpPr txBox="1"/>
              <p:nvPr/>
            </p:nvSpPr>
            <p:spPr>
              <a:xfrm>
                <a:off x="6132443" y="2401838"/>
                <a:ext cx="256442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ko-KR" altLang="en-US" dirty="0">
                    <a:solidFill>
                      <a:srgbClr val="FF0000">
                        <a:alpha val="53000"/>
                      </a:srgbClr>
                    </a:solidFill>
                  </a:rPr>
                  <a:t>계산량이 </a:t>
                </a:r>
                <a14:m>
                  <m:oMath xmlns:m="http://schemas.openxmlformats.org/officeDocument/2006/math">
                    <m:r>
                      <a:rPr kumimoji="1" lang="en-US" altLang="ko-KR" i="1" dirty="0">
                        <a:solidFill>
                          <a:srgbClr val="FF0000">
                            <a:alpha val="53000"/>
                          </a:srgbClr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kumimoji="1" lang="en-US" altLang="ko-KR" i="1" dirty="0">
                        <a:solidFill>
                          <a:srgbClr val="FF0000">
                            <a:alpha val="53000"/>
                          </a:srgbClr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kumimoji="1" lang="en-US" altLang="ko-KR" i="1" dirty="0">
                        <a:solidFill>
                          <a:srgbClr val="FF0000">
                            <a:alpha val="53000"/>
                          </a:srgbClr>
                        </a:solidFill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kumimoji="1" lang="ko-KR" altLang="en-US" dirty="0">
                    <a:solidFill>
                      <a:srgbClr val="FF0000">
                        <a:alpha val="53000"/>
                      </a:srgbClr>
                    </a:solidFill>
                  </a:rPr>
                  <a:t> 에 비례함</a:t>
                </a:r>
                <a:r>
                  <a:rPr kumimoji="1" lang="en-US" altLang="ko-KR" dirty="0">
                    <a:solidFill>
                      <a:srgbClr val="FF0000">
                        <a:alpha val="53000"/>
                      </a:srgbClr>
                    </a:solidFill>
                  </a:rPr>
                  <a:t>!</a:t>
                </a:r>
                <a:endParaRPr kumimoji="1" lang="ko-KR" altLang="en-US" dirty="0">
                  <a:solidFill>
                    <a:srgbClr val="FF0000">
                      <a:alpha val="53000"/>
                    </a:srgbClr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1E6D26E-CCAC-C942-A043-C898DF9DF7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2443" y="2401838"/>
                <a:ext cx="2564420" cy="369332"/>
              </a:xfrm>
              <a:prstGeom prst="rect">
                <a:avLst/>
              </a:prstGeom>
              <a:blipFill>
                <a:blip r:embed="rId4"/>
                <a:stretch>
                  <a:fillRect l="-1478" t="-10000" r="-49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720158A8-7472-4241-B591-A2AD4D9A9DED}"/>
              </a:ext>
            </a:extLst>
          </p:cNvPr>
          <p:cNvCxnSpPr>
            <a:cxnSpLocks/>
          </p:cNvCxnSpPr>
          <p:nvPr/>
        </p:nvCxnSpPr>
        <p:spPr>
          <a:xfrm flipV="1">
            <a:off x="5538914" y="2782957"/>
            <a:ext cx="557086" cy="75376"/>
          </a:xfrm>
          <a:prstGeom prst="straightConnector1">
            <a:avLst/>
          </a:prstGeom>
          <a:ln w="53975">
            <a:solidFill>
              <a:srgbClr val="FF0000">
                <a:alpha val="53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EFB4F23-9383-6040-8A01-F55C41415086}"/>
                  </a:ext>
                </a:extLst>
              </p:cNvPr>
              <p:cNvSpPr txBox="1"/>
              <p:nvPr/>
            </p:nvSpPr>
            <p:spPr>
              <a:xfrm>
                <a:off x="6249045" y="2782957"/>
                <a:ext cx="23312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R" dirty="0">
                    <a:solidFill>
                      <a:srgbClr val="FF0000">
                        <a:alpha val="53000"/>
                      </a:srgbClr>
                    </a:solidFill>
                  </a:rPr>
                  <a:t>(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kumimoji="1" lang="en-US" altLang="ko-KR" i="1" dirty="0" smtClean="0">
                            <a:solidFill>
                              <a:srgbClr val="FF0000">
                                <a:alpha val="53000"/>
                              </a:srgb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KR" i="1" dirty="0" smtClean="0">
                            <a:solidFill>
                              <a:srgbClr val="FF0000">
                                <a:alpha val="53000"/>
                              </a:srgbClr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  <m:r>
                      <a:rPr kumimoji="1" lang="en-US" altLang="ko-KR" b="0" i="1" dirty="0" smtClean="0">
                        <a:solidFill>
                          <a:srgbClr val="FF0000">
                            <a:alpha val="53000"/>
                          </a:srgbClr>
                        </a:solidFill>
                        <a:latin typeface="Cambria Math" panose="02040503050406030204" pitchFamily="18" charset="0"/>
                      </a:rPr>
                      <m:t>≈10</m:t>
                    </m:r>
                    <m:r>
                      <a:rPr kumimoji="1" lang="en-US" altLang="ko-KR" b="0" i="1" dirty="0" smtClean="0">
                        <a:solidFill>
                          <a:srgbClr val="FF0000">
                            <a:alpha val="53000"/>
                          </a:srgbClr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kumimoji="1" lang="en-US" altLang="ko-KR" b="0" i="1" dirty="0" smtClean="0">
                        <a:solidFill>
                          <a:srgbClr val="FF0000">
                            <a:alpha val="53000"/>
                          </a:srgbClr>
                        </a:solidFill>
                        <a:latin typeface="Cambria Math" panose="02040503050406030204" pitchFamily="18" charset="0"/>
                      </a:rPr>
                      <m:t> ~ 1000</m:t>
                    </m:r>
                    <m:r>
                      <a:rPr kumimoji="1" lang="en-US" altLang="ko-KR" b="0" i="1" dirty="0" smtClean="0">
                        <a:solidFill>
                          <a:srgbClr val="FF0000">
                            <a:alpha val="53000"/>
                          </a:srgbClr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kumimoji="1" lang="en-US" altLang="ko-KR" dirty="0">
                    <a:solidFill>
                      <a:srgbClr val="FF0000">
                        <a:alpha val="53000"/>
                      </a:srgbClr>
                    </a:solidFill>
                  </a:rPr>
                  <a:t> )</a:t>
                </a:r>
                <a:endParaRPr kumimoji="1" lang="ko-KR" altLang="en-US" dirty="0">
                  <a:solidFill>
                    <a:srgbClr val="FF0000">
                      <a:alpha val="53000"/>
                    </a:srgbClr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EFB4F23-9383-6040-8A01-F55C414150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9045" y="2782957"/>
                <a:ext cx="2331216" cy="369332"/>
              </a:xfrm>
              <a:prstGeom prst="rect">
                <a:avLst/>
              </a:prstGeom>
              <a:blipFill>
                <a:blip r:embed="rId5"/>
                <a:stretch>
                  <a:fillRect l="-2174" t="-6667" r="-543" b="-2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5CAAFE2F-A9B9-BC44-B42E-CB10985AB245}"/>
              </a:ext>
            </a:extLst>
          </p:cNvPr>
          <p:cNvSpPr txBox="1"/>
          <p:nvPr/>
        </p:nvSpPr>
        <p:spPr>
          <a:xfrm>
            <a:off x="408723" y="3859071"/>
            <a:ext cx="2660600" cy="14296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000" b="1" dirty="0"/>
              <a:t>Solutions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ko-KR" sz="2000" dirty="0">
                <a:solidFill>
                  <a:schemeClr val="bg1">
                    <a:lumMod val="65000"/>
                  </a:schemeClr>
                </a:solidFill>
              </a:rPr>
              <a:t>Hierarchical </a:t>
            </a:r>
            <a:r>
              <a:rPr lang="en" altLang="ko-KR" sz="2000" dirty="0" err="1">
                <a:solidFill>
                  <a:schemeClr val="bg1">
                    <a:lumMod val="65000"/>
                  </a:schemeClr>
                </a:solidFill>
              </a:rPr>
              <a:t>softmax</a:t>
            </a:r>
            <a:r>
              <a:rPr lang="en" altLang="ko-KR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dirty="0"/>
              <a:t>Negative Sampling</a:t>
            </a:r>
            <a:endParaRPr kumimoji="1" lang="ko-KR" alt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B097AF66-ED16-8941-8403-40F5405D1538}"/>
                  </a:ext>
                </a:extLst>
              </p:cNvPr>
              <p:cNvSpPr/>
              <p:nvPr/>
            </p:nvSpPr>
            <p:spPr>
              <a:xfrm>
                <a:off x="3329089" y="4358703"/>
                <a:ext cx="5010602" cy="10337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kumimoji="1" lang="en-US" altLang="ko-KR" sz="2400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ko-KR" sz="2400" i="1" dirty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kumimoji="1" lang="en-US" altLang="ko-KR" sz="2400" i="1" dirty="0">
                              <a:latin typeface="Cambria Math" panose="02040503050406030204" pitchFamily="18" charset="0"/>
                            </a:rPr>
                            <m:t>∈|</m:t>
                          </m:r>
                          <m:r>
                            <a:rPr kumimoji="1" lang="en-US" altLang="ko-KR" sz="2400" i="1" dirty="0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kumimoji="1" lang="en-US" altLang="ko-KR" sz="2400" i="1" dirty="0">
                              <a:latin typeface="Cambria Math" panose="02040503050406030204" pitchFamily="18" charset="0"/>
                            </a:rPr>
                            <m:t>|</m:t>
                          </m:r>
                        </m:sub>
                        <m:sup>
                          <m:r>
                            <a:rPr kumimoji="1" lang="en-US" altLang="ko-KR" sz="2400" i="1" dirty="0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  <m:e>
                          <m:func>
                            <m:funcPr>
                              <m:ctrlPr>
                                <a:rPr kumimoji="1" lang="en-US" altLang="ko-KR" sz="2400" i="1" dirty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ko-KR" sz="2400" dirty="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kumimoji="1" lang="en-US" altLang="ko-KR" sz="2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ko-KR" sz="24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sz="2400" i="1" dirty="0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kumimoji="1" lang="en-US" altLang="ko-KR" sz="2400" i="1" dirty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kumimoji="1" lang="en-US" altLang="ko-KR" sz="24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sz="2400" i="1" dirty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kumimoji="1" lang="en-US" altLang="ko-KR" sz="2400" i="1" dirty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nary>
                      <m:r>
                        <a:rPr kumimoji="1" lang="en-US" altLang="ko-KR" sz="2400" b="0" i="1" dirty="0" smtClean="0">
                          <a:latin typeface="Cambria Math" panose="02040503050406030204" pitchFamily="18" charset="0"/>
                        </a:rPr>
                        <m:t>⇒</m:t>
                      </m:r>
                      <m:nary>
                        <m:naryPr>
                          <m:chr m:val="∑"/>
                          <m:ctrlPr>
                            <a:rPr kumimoji="1" lang="en-US" altLang="ko-KR" sz="2400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ko-KR" sz="2400" i="1" dirty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kumimoji="1" lang="en-US" altLang="ko-KR" sz="2400" i="1" dirty="0">
                              <a:latin typeface="Cambria Math" panose="02040503050406030204" pitchFamily="18" charset="0"/>
                            </a:rPr>
                            <m:t>∈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kumimoji="1" lang="en-US" altLang="ko-KR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ko-KR" sz="2400" b="0" i="1" dirty="0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e>
                          </m:d>
                          <m:r>
                            <a:rPr kumimoji="1" lang="en-US" altLang="ko-KR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∩</m:t>
                          </m:r>
                          <m:r>
                            <a:rPr kumimoji="1" lang="en-US" altLang="ko-KR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sub>
                        <m:sup>
                          <m:r>
                            <a:rPr kumimoji="1" lang="en-US" altLang="ko-KR" sz="2400" i="1" dirty="0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  <m:e>
                          <m:func>
                            <m:funcPr>
                              <m:ctrlPr>
                                <a:rPr kumimoji="1" lang="en-US" altLang="ko-KR" sz="2400" i="1" dirty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ko-KR" sz="2400" dirty="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r>
                                <a:rPr kumimoji="1" lang="en-US" altLang="ko-KR" sz="2400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kumimoji="1" lang="en-US" altLang="ko-KR" sz="2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400" i="1" dirty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kumimoji="1" lang="en-US" altLang="ko-KR" sz="2400" i="1" dirty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kumimoji="1" lang="en-US" altLang="ko-KR" sz="2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400" i="1" dirty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kumimoji="1" lang="en-US" altLang="ko-KR" sz="2400" i="1" dirty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kumimoji="1" lang="en-US" altLang="ko-KR" sz="2400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B097AF66-ED16-8941-8403-40F5405D15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9089" y="4358703"/>
                <a:ext cx="5010602" cy="1033745"/>
              </a:xfrm>
              <a:prstGeom prst="rect">
                <a:avLst/>
              </a:prstGeom>
              <a:blipFill>
                <a:blip r:embed="rId6"/>
                <a:stretch>
                  <a:fillRect l="-17929" t="-122892" b="-16626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CEA3553-06AC-544F-8D58-1FBBC67469D3}"/>
                  </a:ext>
                </a:extLst>
              </p:cNvPr>
              <p:cNvSpPr txBox="1"/>
              <p:nvPr/>
            </p:nvSpPr>
            <p:spPr>
              <a:xfrm>
                <a:off x="6585163" y="5824330"/>
                <a:ext cx="19950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kumimoji="1" lang="en-US" altLang="ko-KR" dirty="0"/>
                  <a:t>: Negative Sample</a:t>
                </a:r>
                <a:endParaRPr kumimoji="1" lang="ko-KR" alt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CEA3553-06AC-544F-8D58-1FBBC67469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5163" y="5824330"/>
                <a:ext cx="1995098" cy="369332"/>
              </a:xfrm>
              <a:prstGeom prst="rect">
                <a:avLst/>
              </a:prstGeom>
              <a:blipFill>
                <a:blip r:embed="rId7"/>
                <a:stretch>
                  <a:fillRect t="-6667" r="-1266" b="-2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1605988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BF8C8579-929D-9F44-BE0D-6133452BD71B}"/>
              </a:ext>
            </a:extLst>
          </p:cNvPr>
          <p:cNvSpPr txBox="1"/>
          <p:nvPr/>
        </p:nvSpPr>
        <p:spPr>
          <a:xfrm>
            <a:off x="284035" y="599599"/>
            <a:ext cx="10452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 err="1"/>
              <a:t>GloVe</a:t>
            </a:r>
            <a:endParaRPr kumimoji="1" lang="en-US" altLang="ko-KR" sz="28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44FEB1C-EC65-9048-B8EA-263F8583BC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5160" y="263387"/>
            <a:ext cx="4416030" cy="633122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0B776A7-BFDC-4A48-AF66-6E5C5931D6D8}"/>
              </a:ext>
            </a:extLst>
          </p:cNvPr>
          <p:cNvSpPr txBox="1"/>
          <p:nvPr/>
        </p:nvSpPr>
        <p:spPr>
          <a:xfrm>
            <a:off x="284035" y="1481559"/>
            <a:ext cx="5659565" cy="2230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kumimoji="1" lang="en-US" altLang="ko-KR" dirty="0"/>
              <a:t>Jeffrey et al.(2014) - Stanford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kumimoji="1" lang="en-US" altLang="ko-KR" dirty="0"/>
              <a:t>Word2Vec</a:t>
            </a:r>
            <a:r>
              <a:rPr kumimoji="1" lang="ko-KR" altLang="en-US" dirty="0"/>
              <a:t>이 통계적인 정보</a:t>
            </a:r>
            <a:r>
              <a:rPr kumimoji="1" lang="en-US" altLang="ko-KR" dirty="0"/>
              <a:t>(Statistical Information) </a:t>
            </a:r>
            <a:r>
              <a:rPr kumimoji="1" lang="ko-KR" altLang="en-US" dirty="0"/>
              <a:t>을 잘 이용하지 못한다는 단점을 해결하기 위해 나옴</a:t>
            </a:r>
            <a:endParaRPr kumimoji="1" lang="en-US" altLang="ko-KR" dirty="0"/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kumimoji="1" lang="en-US" altLang="ko-KR" dirty="0"/>
              <a:t>Co-Occurrence matrix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기반으로 </a:t>
            </a:r>
            <a:r>
              <a:rPr kumimoji="1" lang="en-US" altLang="ko-KR" dirty="0"/>
              <a:t>word vector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만듬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711378922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BF8C8579-929D-9F44-BE0D-6133452BD71B}"/>
              </a:ext>
            </a:extLst>
          </p:cNvPr>
          <p:cNvSpPr txBox="1"/>
          <p:nvPr/>
        </p:nvSpPr>
        <p:spPr>
          <a:xfrm>
            <a:off x="284035" y="599599"/>
            <a:ext cx="13609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 err="1"/>
              <a:t>FastText</a:t>
            </a:r>
            <a:endParaRPr kumimoji="1" lang="en-US" altLang="ko-KR" sz="28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0B776A7-BFDC-4A48-AF66-6E5C5931D6D8}"/>
              </a:ext>
            </a:extLst>
          </p:cNvPr>
          <p:cNvSpPr txBox="1"/>
          <p:nvPr/>
        </p:nvSpPr>
        <p:spPr>
          <a:xfrm>
            <a:off x="284035" y="1481559"/>
            <a:ext cx="5659565" cy="2782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kumimoji="1" lang="en-US" altLang="ko-KR" dirty="0"/>
              <a:t>Bojanowski et al.(2017)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kumimoji="1" lang="en-US" altLang="ko-KR" dirty="0"/>
              <a:t>Word2Vec</a:t>
            </a:r>
            <a:r>
              <a:rPr kumimoji="1" lang="ko-KR" altLang="en-US" dirty="0"/>
              <a:t>을 만든 </a:t>
            </a:r>
            <a:r>
              <a:rPr kumimoji="1" lang="en-US" altLang="ko-KR" dirty="0" err="1"/>
              <a:t>Mikolov</a:t>
            </a:r>
            <a:r>
              <a:rPr kumimoji="1" lang="ko-KR" altLang="en-US" dirty="0"/>
              <a:t>가 연구에 참여</a:t>
            </a:r>
            <a:endParaRPr kumimoji="1" lang="en-US" altLang="ko-KR" dirty="0"/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kumimoji="1" lang="ko-KR" altLang="en-US" dirty="0"/>
              <a:t>대부분의 </a:t>
            </a:r>
            <a:r>
              <a:rPr kumimoji="1" lang="en-US" altLang="ko-KR" dirty="0"/>
              <a:t>Idea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word2vec</a:t>
            </a:r>
            <a:r>
              <a:rPr kumimoji="1" lang="ko-KR" altLang="en-US" dirty="0"/>
              <a:t>과 유사</a:t>
            </a:r>
            <a:endParaRPr kumimoji="1" lang="en-US" altLang="ko-KR" dirty="0"/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kumimoji="1" lang="en-US" altLang="ko-KR" dirty="0"/>
              <a:t>Sub-word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이용해 오타</a:t>
            </a:r>
            <a:r>
              <a:rPr kumimoji="1" lang="en-US" altLang="ko-KR" dirty="0"/>
              <a:t>, </a:t>
            </a:r>
            <a:r>
              <a:rPr kumimoji="1" lang="ko-KR" altLang="en-US" dirty="0"/>
              <a:t>유사어 모두 의미를 잘 잡아냄</a:t>
            </a:r>
            <a:r>
              <a:rPr kumimoji="1" lang="en-US" altLang="ko-KR" dirty="0"/>
              <a:t>.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CCB2334-F085-8C41-9785-27074E2BEE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1767" y="238539"/>
            <a:ext cx="4510234" cy="6197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8676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EEE99D6-D6C0-A84C-8E17-AC2776C174D8}"/>
              </a:ext>
            </a:extLst>
          </p:cNvPr>
          <p:cNvSpPr txBox="1"/>
          <p:nvPr/>
        </p:nvSpPr>
        <p:spPr>
          <a:xfrm>
            <a:off x="284035" y="599599"/>
            <a:ext cx="30821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Text Representation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F1491BF-7108-0C40-8354-3719A321E417}"/>
              </a:ext>
            </a:extLst>
          </p:cNvPr>
          <p:cNvSpPr txBox="1"/>
          <p:nvPr/>
        </p:nvSpPr>
        <p:spPr>
          <a:xfrm>
            <a:off x="770995" y="1963269"/>
            <a:ext cx="4025013" cy="33733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en-US" altLang="ko-KR" dirty="0"/>
              <a:t>One-hot Encoding ( 1-of-N encoding )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en-US" altLang="ko-KR" dirty="0"/>
              <a:t>Bag of Words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en-US" altLang="ko-KR" dirty="0"/>
              <a:t>TF-IDF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en-US" altLang="ko-KR" dirty="0"/>
              <a:t>Neural Text Representation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Word2Vec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 err="1"/>
              <a:t>GLoVe</a:t>
            </a:r>
            <a:endParaRPr kumimoji="1" lang="en-US" altLang="ko-KR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 err="1"/>
              <a:t>FastText</a:t>
            </a:r>
            <a:endParaRPr kumimoji="1" lang="en-US" altLang="ko-KR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 err="1"/>
              <a:t>ELMo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861877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EEE99D6-D6C0-A84C-8E17-AC2776C174D8}"/>
              </a:ext>
            </a:extLst>
          </p:cNvPr>
          <p:cNvSpPr txBox="1"/>
          <p:nvPr/>
        </p:nvSpPr>
        <p:spPr>
          <a:xfrm>
            <a:off x="4478602" y="3136612"/>
            <a:ext cx="32347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b="1" dirty="0"/>
              <a:t>One-hot</a:t>
            </a:r>
            <a:r>
              <a:rPr kumimoji="1" lang="ko-KR" altLang="en-US" sz="3200" b="1" dirty="0"/>
              <a:t> </a:t>
            </a:r>
            <a:r>
              <a:rPr kumimoji="1" lang="en-US" altLang="ko-KR" sz="3200" b="1" dirty="0"/>
              <a:t>Encoding</a:t>
            </a:r>
          </a:p>
        </p:txBody>
      </p:sp>
    </p:spTree>
    <p:extLst>
      <p:ext uri="{BB962C8B-B14F-4D97-AF65-F5344CB8AC3E}">
        <p14:creationId xmlns:p14="http://schemas.microsoft.com/office/powerpoint/2010/main" val="42248274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EEE99D6-D6C0-A84C-8E17-AC2776C174D8}"/>
              </a:ext>
            </a:extLst>
          </p:cNvPr>
          <p:cNvSpPr txBox="1"/>
          <p:nvPr/>
        </p:nvSpPr>
        <p:spPr>
          <a:xfrm>
            <a:off x="284035" y="599599"/>
            <a:ext cx="56145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One-hot Encoding ( 1-of-N encoding 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C19D2D-152E-2843-AEF1-193A45DFA79A}"/>
              </a:ext>
            </a:extLst>
          </p:cNvPr>
          <p:cNvSpPr txBox="1"/>
          <p:nvPr/>
        </p:nvSpPr>
        <p:spPr>
          <a:xfrm>
            <a:off x="5028079" y="2306761"/>
            <a:ext cx="10679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b="1" dirty="0">
                <a:solidFill>
                  <a:srgbClr val="C00000"/>
                </a:solidFill>
              </a:rPr>
              <a:t>One-hot</a:t>
            </a:r>
            <a:endParaRPr kumimoji="1" lang="ko-KR" altLang="en-US" sz="20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32325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EEE99D6-D6C0-A84C-8E17-AC2776C174D8}"/>
              </a:ext>
            </a:extLst>
          </p:cNvPr>
          <p:cNvSpPr txBox="1"/>
          <p:nvPr/>
        </p:nvSpPr>
        <p:spPr>
          <a:xfrm>
            <a:off x="284035" y="599599"/>
            <a:ext cx="56145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One-hot Encoding ( 1-of-N encoding 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A4B264-3104-1A47-BDCC-E733C6BD69CF}"/>
              </a:ext>
            </a:extLst>
          </p:cNvPr>
          <p:cNvSpPr txBox="1"/>
          <p:nvPr/>
        </p:nvSpPr>
        <p:spPr>
          <a:xfrm>
            <a:off x="5028079" y="2306761"/>
            <a:ext cx="10679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b="1" dirty="0">
                <a:solidFill>
                  <a:srgbClr val="C00000"/>
                </a:solidFill>
              </a:rPr>
              <a:t>One-hot</a:t>
            </a:r>
            <a:endParaRPr kumimoji="1" lang="ko-KR" altLang="en-US" sz="2000" b="1" dirty="0">
              <a:solidFill>
                <a:srgbClr val="C0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2230F5-28BC-8444-B79A-1B9269F6D467}"/>
              </a:ext>
            </a:extLst>
          </p:cNvPr>
          <p:cNvSpPr txBox="1"/>
          <p:nvPr/>
        </p:nvSpPr>
        <p:spPr>
          <a:xfrm>
            <a:off x="4057719" y="2921173"/>
            <a:ext cx="30086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000" dirty="0"/>
              <a:t>하나만 </a:t>
            </a:r>
            <a:r>
              <a:rPr kumimoji="1" lang="en-US" altLang="ko-KR" sz="2000" dirty="0"/>
              <a:t>hot, </a:t>
            </a:r>
            <a:r>
              <a:rPr kumimoji="1" lang="ko-KR" altLang="en-US" sz="2000" dirty="0"/>
              <a:t>나머지는 </a:t>
            </a:r>
            <a:r>
              <a:rPr kumimoji="1" lang="en-US" altLang="ko-KR" sz="2000" dirty="0"/>
              <a:t>cool</a:t>
            </a:r>
            <a:endParaRPr kumimoji="1"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0420961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EEE99D6-D6C0-A84C-8E17-AC2776C174D8}"/>
              </a:ext>
            </a:extLst>
          </p:cNvPr>
          <p:cNvSpPr txBox="1"/>
          <p:nvPr/>
        </p:nvSpPr>
        <p:spPr>
          <a:xfrm>
            <a:off x="284035" y="599599"/>
            <a:ext cx="56145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One-hot Encoding ( 1-of-N encoding 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A4B264-3104-1A47-BDCC-E733C6BD69CF}"/>
              </a:ext>
            </a:extLst>
          </p:cNvPr>
          <p:cNvSpPr txBox="1"/>
          <p:nvPr/>
        </p:nvSpPr>
        <p:spPr>
          <a:xfrm>
            <a:off x="5028079" y="2306761"/>
            <a:ext cx="10679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b="1" dirty="0">
                <a:solidFill>
                  <a:srgbClr val="C00000"/>
                </a:solidFill>
              </a:rPr>
              <a:t>One-hot</a:t>
            </a:r>
            <a:endParaRPr kumimoji="1" lang="ko-KR" altLang="en-US" sz="2000" b="1" dirty="0">
              <a:solidFill>
                <a:srgbClr val="C0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2230F5-28BC-8444-B79A-1B9269F6D467}"/>
              </a:ext>
            </a:extLst>
          </p:cNvPr>
          <p:cNvSpPr txBox="1"/>
          <p:nvPr/>
        </p:nvSpPr>
        <p:spPr>
          <a:xfrm>
            <a:off x="4057719" y="2921173"/>
            <a:ext cx="30086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000" dirty="0"/>
              <a:t>하나만 </a:t>
            </a:r>
            <a:r>
              <a:rPr kumimoji="1" lang="en-US" altLang="ko-KR" sz="2000" dirty="0"/>
              <a:t>hot, </a:t>
            </a:r>
            <a:r>
              <a:rPr kumimoji="1" lang="ko-KR" altLang="en-US" sz="2000" dirty="0"/>
              <a:t>나머지는 </a:t>
            </a:r>
            <a:r>
              <a:rPr kumimoji="1" lang="en-US" altLang="ko-KR" sz="2000" dirty="0"/>
              <a:t>cool</a:t>
            </a:r>
            <a:endParaRPr kumimoji="1" lang="ko-KR" altLang="en-US" sz="2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926EDC-4FE9-B843-903D-613BE0154524}"/>
              </a:ext>
            </a:extLst>
          </p:cNvPr>
          <p:cNvSpPr txBox="1"/>
          <p:nvPr/>
        </p:nvSpPr>
        <p:spPr>
          <a:xfrm>
            <a:off x="4323560" y="3335530"/>
            <a:ext cx="24769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000" dirty="0"/>
              <a:t>하나만 </a:t>
            </a:r>
            <a:r>
              <a:rPr kumimoji="1" lang="en-US" altLang="ko-KR" sz="2000" dirty="0"/>
              <a:t>1, </a:t>
            </a:r>
            <a:r>
              <a:rPr kumimoji="1" lang="ko-KR" altLang="en-US" sz="2000" dirty="0"/>
              <a:t>나머지는 </a:t>
            </a:r>
            <a:r>
              <a:rPr kumimoji="1" lang="en-US" altLang="ko-KR" sz="2000" dirty="0"/>
              <a:t>0</a:t>
            </a:r>
            <a:endParaRPr kumimoji="1"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8800461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EEE99D6-D6C0-A84C-8E17-AC2776C174D8}"/>
              </a:ext>
            </a:extLst>
          </p:cNvPr>
          <p:cNvSpPr txBox="1"/>
          <p:nvPr/>
        </p:nvSpPr>
        <p:spPr>
          <a:xfrm>
            <a:off x="284035" y="599599"/>
            <a:ext cx="56145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One-hot Encoding ( 1-of-N encoding 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C535CBA-07A1-FE4E-930D-6439EF981865}"/>
              </a:ext>
            </a:extLst>
          </p:cNvPr>
          <p:cNvSpPr txBox="1"/>
          <p:nvPr/>
        </p:nvSpPr>
        <p:spPr>
          <a:xfrm>
            <a:off x="5028079" y="2306761"/>
            <a:ext cx="10679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b="1" dirty="0">
                <a:solidFill>
                  <a:srgbClr val="C00000"/>
                </a:solidFill>
              </a:rPr>
              <a:t>One-hot</a:t>
            </a:r>
            <a:endParaRPr kumimoji="1" lang="ko-KR" altLang="en-US" sz="2000" b="1" dirty="0">
              <a:solidFill>
                <a:srgbClr val="C0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ADBC0A-C64D-6A4F-BBB4-B0E0F9DAD840}"/>
              </a:ext>
            </a:extLst>
          </p:cNvPr>
          <p:cNvSpPr txBox="1"/>
          <p:nvPr/>
        </p:nvSpPr>
        <p:spPr>
          <a:xfrm>
            <a:off x="4057719" y="2921173"/>
            <a:ext cx="30086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000" dirty="0"/>
              <a:t>하나만 </a:t>
            </a:r>
            <a:r>
              <a:rPr kumimoji="1" lang="en-US" altLang="ko-KR" sz="2000" dirty="0"/>
              <a:t>hot, </a:t>
            </a:r>
            <a:r>
              <a:rPr kumimoji="1" lang="ko-KR" altLang="en-US" sz="2000" dirty="0"/>
              <a:t>나머지는 </a:t>
            </a:r>
            <a:r>
              <a:rPr kumimoji="1" lang="en-US" altLang="ko-KR" sz="2000" dirty="0"/>
              <a:t>cool</a:t>
            </a:r>
            <a:endParaRPr kumimoji="1" lang="ko-KR" altLang="en-US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182CF7-30D5-FB4A-806E-22C45A486551}"/>
              </a:ext>
            </a:extLst>
          </p:cNvPr>
          <p:cNvSpPr txBox="1"/>
          <p:nvPr/>
        </p:nvSpPr>
        <p:spPr>
          <a:xfrm>
            <a:off x="4323560" y="3335530"/>
            <a:ext cx="24769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000" dirty="0"/>
              <a:t>하나만 </a:t>
            </a:r>
            <a:r>
              <a:rPr kumimoji="1" lang="en-US" altLang="ko-KR" sz="2000" dirty="0"/>
              <a:t>1, </a:t>
            </a:r>
            <a:r>
              <a:rPr kumimoji="1" lang="ko-KR" altLang="en-US" sz="2000" dirty="0"/>
              <a:t>나머지는 </a:t>
            </a:r>
            <a:r>
              <a:rPr kumimoji="1" lang="en-US" altLang="ko-KR" sz="2000" dirty="0"/>
              <a:t>0</a:t>
            </a:r>
            <a:endParaRPr kumimoji="1" lang="ko-KR" altLang="en-US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4C8841-7DFA-0948-A339-A5DE54A0D392}"/>
              </a:ext>
            </a:extLst>
          </p:cNvPr>
          <p:cNvSpPr txBox="1"/>
          <p:nvPr/>
        </p:nvSpPr>
        <p:spPr>
          <a:xfrm>
            <a:off x="4424620" y="5284107"/>
            <a:ext cx="25450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/>
              <a:t>나는</a:t>
            </a:r>
            <a:r>
              <a:rPr kumimoji="1" lang="ko-KR" altLang="en-US" sz="2400" dirty="0"/>
              <a:t> </a:t>
            </a:r>
            <a:r>
              <a:rPr kumimoji="1" lang="ko-KR" altLang="en-US" sz="2400" b="1" dirty="0"/>
              <a:t>학교에 간다</a:t>
            </a:r>
            <a:r>
              <a:rPr kumimoji="1" lang="en-US" altLang="ko-KR" sz="2400" b="1" dirty="0"/>
              <a:t>.</a:t>
            </a:r>
            <a:endParaRPr kumimoji="1"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7317350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EEE99D6-D6C0-A84C-8E17-AC2776C174D8}"/>
              </a:ext>
            </a:extLst>
          </p:cNvPr>
          <p:cNvSpPr txBox="1"/>
          <p:nvPr/>
        </p:nvSpPr>
        <p:spPr>
          <a:xfrm>
            <a:off x="284035" y="599599"/>
            <a:ext cx="56145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One-hot Encoding ( 1-of-N encoding 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D01A0C-EF71-B745-B2F1-DB7DEA152A04}"/>
              </a:ext>
            </a:extLst>
          </p:cNvPr>
          <p:cNvSpPr txBox="1"/>
          <p:nvPr/>
        </p:nvSpPr>
        <p:spPr>
          <a:xfrm>
            <a:off x="4424620" y="5284107"/>
            <a:ext cx="25450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/>
              <a:t>나는</a:t>
            </a:r>
            <a:r>
              <a:rPr kumimoji="1" lang="ko-KR" altLang="en-US" sz="2400" dirty="0"/>
              <a:t> </a:t>
            </a:r>
            <a:r>
              <a:rPr kumimoji="1" lang="ko-KR" altLang="en-US" sz="2400" b="1" dirty="0"/>
              <a:t>학교에 간다</a:t>
            </a:r>
            <a:r>
              <a:rPr kumimoji="1" lang="en-US" altLang="ko-KR" sz="2400" b="1" dirty="0"/>
              <a:t>.</a:t>
            </a:r>
            <a:endParaRPr kumimoji="1"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9103661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EEE99D6-D6C0-A84C-8E17-AC2776C174D8}"/>
              </a:ext>
            </a:extLst>
          </p:cNvPr>
          <p:cNvSpPr txBox="1"/>
          <p:nvPr/>
        </p:nvSpPr>
        <p:spPr>
          <a:xfrm>
            <a:off x="284035" y="599599"/>
            <a:ext cx="56145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One-hot Encoding ( 1-of-N encoding 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D01A0C-EF71-B745-B2F1-DB7DEA152A04}"/>
              </a:ext>
            </a:extLst>
          </p:cNvPr>
          <p:cNvSpPr txBox="1"/>
          <p:nvPr/>
        </p:nvSpPr>
        <p:spPr>
          <a:xfrm>
            <a:off x="4424620" y="5284107"/>
            <a:ext cx="25450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/>
              <a:t>나는</a:t>
            </a:r>
            <a:r>
              <a:rPr kumimoji="1" lang="ko-KR" altLang="en-US" sz="2400" dirty="0"/>
              <a:t> </a:t>
            </a:r>
            <a:r>
              <a:rPr kumimoji="1" lang="ko-KR" altLang="en-US" sz="2400" b="1" dirty="0"/>
              <a:t>학교에 간다</a:t>
            </a:r>
            <a:r>
              <a:rPr kumimoji="1" lang="en-US" altLang="ko-KR" sz="2400" b="1" dirty="0"/>
              <a:t>.</a:t>
            </a:r>
            <a:endParaRPr kumimoji="1" lang="ko-KR" altLang="en-US" sz="2400" b="1" dirty="0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4A1FBA9A-46BF-9340-B026-F9799E6E5B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5926197"/>
              </p:ext>
            </p:extLst>
          </p:nvPr>
        </p:nvGraphicFramePr>
        <p:xfrm>
          <a:off x="850987" y="2220428"/>
          <a:ext cx="1059170" cy="14740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9170">
                  <a:extLst>
                    <a:ext uri="{9D8B030D-6E8A-4147-A177-3AD203B41FA5}">
                      <a16:colId xmlns:a16="http://schemas.microsoft.com/office/drawing/2014/main" val="4086217142"/>
                    </a:ext>
                  </a:extLst>
                </a:gridCol>
              </a:tblGrid>
              <a:tr h="491345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나는</a:t>
                      </a:r>
                      <a:endParaRPr lang="ko-KR" altLang="en-US" sz="1600" b="0" dirty="0"/>
                    </a:p>
                  </a:txBody>
                  <a:tcPr anchor="ctr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8289346"/>
                  </a:ext>
                </a:extLst>
              </a:tr>
              <a:tr h="491345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학교에</a:t>
                      </a:r>
                      <a:endParaRPr lang="ko-KR" altLang="en-US" sz="1600" b="0" dirty="0"/>
                    </a:p>
                  </a:txBody>
                  <a:tcPr anchor="ctr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0546733"/>
                  </a:ext>
                </a:extLst>
              </a:tr>
              <a:tr h="491345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간다</a:t>
                      </a:r>
                      <a:endParaRPr lang="ko-KR" altLang="en-US" sz="1600" b="0" dirty="0"/>
                    </a:p>
                  </a:txBody>
                  <a:tcPr anchor="ctr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936168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CBB83262-C536-A24F-A28C-4E617E7124ED}"/>
              </a:ext>
            </a:extLst>
          </p:cNvPr>
          <p:cNvSpPr txBox="1"/>
          <p:nvPr/>
        </p:nvSpPr>
        <p:spPr>
          <a:xfrm>
            <a:off x="728700" y="3875021"/>
            <a:ext cx="13019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>
                <a:solidFill>
                  <a:srgbClr val="C00000"/>
                </a:solidFill>
              </a:rPr>
              <a:t>Vocabulary</a:t>
            </a:r>
            <a:br>
              <a:rPr kumimoji="1" lang="en-US" altLang="ko-KR" dirty="0">
                <a:solidFill>
                  <a:srgbClr val="C00000"/>
                </a:solidFill>
              </a:rPr>
            </a:br>
            <a:r>
              <a:rPr kumimoji="1" lang="en-US" altLang="ko-KR" dirty="0">
                <a:solidFill>
                  <a:srgbClr val="C00000"/>
                </a:solidFill>
              </a:rPr>
              <a:t>(</a:t>
            </a:r>
            <a:r>
              <a:rPr kumimoji="1" lang="ko-KR" altLang="en-US" dirty="0">
                <a:solidFill>
                  <a:srgbClr val="C00000"/>
                </a:solidFill>
              </a:rPr>
              <a:t>단어 사전</a:t>
            </a:r>
            <a:r>
              <a:rPr kumimoji="1" lang="en-US" altLang="ko-KR" dirty="0">
                <a:solidFill>
                  <a:srgbClr val="C00000"/>
                </a:solidFill>
              </a:rPr>
              <a:t>)</a:t>
            </a:r>
            <a:endParaRPr kumimoji="1" lang="ko-KR" alt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67769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94B55AB-9E66-5C45-B3DE-187AD6A9E35B}"/>
              </a:ext>
            </a:extLst>
          </p:cNvPr>
          <p:cNvSpPr txBox="1"/>
          <p:nvPr/>
        </p:nvSpPr>
        <p:spPr>
          <a:xfrm>
            <a:off x="4185060" y="3136612"/>
            <a:ext cx="38218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b="1" dirty="0"/>
              <a:t>Word Representation</a:t>
            </a:r>
          </a:p>
        </p:txBody>
      </p:sp>
    </p:spTree>
    <p:extLst>
      <p:ext uri="{BB962C8B-B14F-4D97-AF65-F5344CB8AC3E}">
        <p14:creationId xmlns:p14="http://schemas.microsoft.com/office/powerpoint/2010/main" val="16252118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EEE99D6-D6C0-A84C-8E17-AC2776C174D8}"/>
              </a:ext>
            </a:extLst>
          </p:cNvPr>
          <p:cNvSpPr txBox="1"/>
          <p:nvPr/>
        </p:nvSpPr>
        <p:spPr>
          <a:xfrm>
            <a:off x="284035" y="599599"/>
            <a:ext cx="56145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One-hot Encoding ( 1-of-N encoding 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D01A0C-EF71-B745-B2F1-DB7DEA152A04}"/>
              </a:ext>
            </a:extLst>
          </p:cNvPr>
          <p:cNvSpPr txBox="1"/>
          <p:nvPr/>
        </p:nvSpPr>
        <p:spPr>
          <a:xfrm>
            <a:off x="4424620" y="5284107"/>
            <a:ext cx="25450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/>
              <a:t>나는</a:t>
            </a:r>
            <a:r>
              <a:rPr kumimoji="1" lang="ko-KR" altLang="en-US" sz="2400" dirty="0"/>
              <a:t> </a:t>
            </a:r>
            <a:r>
              <a:rPr kumimoji="1" lang="ko-KR" altLang="en-US" sz="2400" b="1" dirty="0">
                <a:solidFill>
                  <a:schemeClr val="bg1">
                    <a:lumMod val="65000"/>
                  </a:schemeClr>
                </a:solidFill>
              </a:rPr>
              <a:t>학교에 간다</a:t>
            </a:r>
            <a:r>
              <a:rPr kumimoji="1" lang="en-US" altLang="ko-KR" sz="2400" b="1" dirty="0">
                <a:solidFill>
                  <a:schemeClr val="bg1">
                    <a:lumMod val="65000"/>
                  </a:schemeClr>
                </a:solidFill>
              </a:rPr>
              <a:t>.</a:t>
            </a:r>
            <a:endParaRPr kumimoji="1" lang="ko-KR" altLang="en-US" sz="2400" b="1" dirty="0">
              <a:solidFill>
                <a:schemeClr val="bg1">
                  <a:lumMod val="65000"/>
                </a:schemeClr>
              </a:solidFill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11AFE5F2-F18A-E949-9E1F-7BB7BC3C40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0223713"/>
              </p:ext>
            </p:extLst>
          </p:nvPr>
        </p:nvGraphicFramePr>
        <p:xfrm>
          <a:off x="4716598" y="3831276"/>
          <a:ext cx="365760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4086217142"/>
                    </a:ext>
                  </a:extLst>
                </a:gridCol>
              </a:tblGrid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1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8289346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0546733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9361683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4FEA5753-6D36-5C4D-B05E-5D27B1201C2B}"/>
              </a:ext>
            </a:extLst>
          </p:cNvPr>
          <p:cNvSpPr txBox="1"/>
          <p:nvPr/>
        </p:nvSpPr>
        <p:spPr>
          <a:xfrm>
            <a:off x="728700" y="3886596"/>
            <a:ext cx="13019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>
                <a:solidFill>
                  <a:srgbClr val="C00000"/>
                </a:solidFill>
              </a:rPr>
              <a:t>Vocabulary</a:t>
            </a:r>
            <a:br>
              <a:rPr kumimoji="1" lang="en-US" altLang="ko-KR" dirty="0">
                <a:solidFill>
                  <a:srgbClr val="C00000"/>
                </a:solidFill>
              </a:rPr>
            </a:br>
            <a:r>
              <a:rPr kumimoji="1" lang="en-US" altLang="ko-KR" dirty="0">
                <a:solidFill>
                  <a:srgbClr val="C00000"/>
                </a:solidFill>
              </a:rPr>
              <a:t>(</a:t>
            </a:r>
            <a:r>
              <a:rPr kumimoji="1" lang="ko-KR" altLang="en-US" dirty="0">
                <a:solidFill>
                  <a:srgbClr val="C00000"/>
                </a:solidFill>
              </a:rPr>
              <a:t>단어 사전</a:t>
            </a:r>
            <a:r>
              <a:rPr kumimoji="1" lang="en-US" altLang="ko-KR" dirty="0">
                <a:solidFill>
                  <a:srgbClr val="C00000"/>
                </a:solidFill>
              </a:rPr>
              <a:t>)</a:t>
            </a:r>
            <a:endParaRPr kumimoji="1" lang="ko-KR" altLang="en-US" dirty="0">
              <a:solidFill>
                <a:srgbClr val="C00000"/>
              </a:solidFill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CEB5F269-7991-F048-B948-3F9CD04AA8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7113683"/>
              </p:ext>
            </p:extLst>
          </p:nvPr>
        </p:nvGraphicFramePr>
        <p:xfrm>
          <a:off x="850987" y="2220428"/>
          <a:ext cx="1059170" cy="14740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9170">
                  <a:extLst>
                    <a:ext uri="{9D8B030D-6E8A-4147-A177-3AD203B41FA5}">
                      <a16:colId xmlns:a16="http://schemas.microsoft.com/office/drawing/2014/main" val="4086217142"/>
                    </a:ext>
                  </a:extLst>
                </a:gridCol>
              </a:tblGrid>
              <a:tr h="491345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나는</a:t>
                      </a:r>
                      <a:endParaRPr lang="ko-KR" altLang="en-US" sz="1600" b="0" dirty="0"/>
                    </a:p>
                  </a:txBody>
                  <a:tcPr anchor="ctr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8289346"/>
                  </a:ext>
                </a:extLst>
              </a:tr>
              <a:tr h="491345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학교에</a:t>
                      </a:r>
                      <a:endParaRPr lang="ko-KR" altLang="en-US" sz="1600" b="0" dirty="0"/>
                    </a:p>
                  </a:txBody>
                  <a:tcPr anchor="ctr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0546733"/>
                  </a:ext>
                </a:extLst>
              </a:tr>
              <a:tr h="491345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간다</a:t>
                      </a:r>
                      <a:endParaRPr lang="ko-KR" altLang="en-US" sz="1600" b="0" dirty="0"/>
                    </a:p>
                  </a:txBody>
                  <a:tcPr anchor="ctr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93616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96436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EEE99D6-D6C0-A84C-8E17-AC2776C174D8}"/>
              </a:ext>
            </a:extLst>
          </p:cNvPr>
          <p:cNvSpPr txBox="1"/>
          <p:nvPr/>
        </p:nvSpPr>
        <p:spPr>
          <a:xfrm>
            <a:off x="284035" y="599599"/>
            <a:ext cx="56145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One-hot Encoding ( 1-of-N encoding 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D01A0C-EF71-B745-B2F1-DB7DEA152A04}"/>
              </a:ext>
            </a:extLst>
          </p:cNvPr>
          <p:cNvSpPr txBox="1"/>
          <p:nvPr/>
        </p:nvSpPr>
        <p:spPr>
          <a:xfrm>
            <a:off x="4424620" y="5284107"/>
            <a:ext cx="25450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>
                <a:solidFill>
                  <a:schemeClr val="bg1">
                    <a:lumMod val="65000"/>
                  </a:schemeClr>
                </a:solidFill>
              </a:rPr>
              <a:t>나는</a:t>
            </a:r>
            <a:r>
              <a:rPr kumimoji="1" lang="ko-KR" altLang="en-US" sz="24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kumimoji="1" lang="ko-KR" altLang="en-US" sz="2400" b="1" dirty="0"/>
              <a:t>학교에</a:t>
            </a:r>
            <a:r>
              <a:rPr kumimoji="1" lang="ko-KR" altLang="en-US" sz="2400" b="1" dirty="0">
                <a:solidFill>
                  <a:schemeClr val="bg1">
                    <a:lumMod val="65000"/>
                  </a:schemeClr>
                </a:solidFill>
              </a:rPr>
              <a:t> 간다</a:t>
            </a:r>
            <a:r>
              <a:rPr kumimoji="1" lang="en-US" altLang="ko-KR" sz="2400" b="1" dirty="0">
                <a:solidFill>
                  <a:schemeClr val="bg1">
                    <a:lumMod val="65000"/>
                  </a:schemeClr>
                </a:solidFill>
              </a:rPr>
              <a:t>.</a:t>
            </a:r>
            <a:endParaRPr kumimoji="1" lang="ko-KR" altLang="en-US" sz="2400" b="1" dirty="0">
              <a:solidFill>
                <a:schemeClr val="bg1">
                  <a:lumMod val="65000"/>
                </a:schemeClr>
              </a:solidFill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21ABAAA5-6928-254D-B1C4-5B0EAF1206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4490563"/>
              </p:ext>
            </p:extLst>
          </p:nvPr>
        </p:nvGraphicFramePr>
        <p:xfrm>
          <a:off x="5514280" y="3831276"/>
          <a:ext cx="365760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4086217142"/>
                    </a:ext>
                  </a:extLst>
                </a:gridCol>
              </a:tblGrid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8289346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1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0546733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9361683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4DEFC14F-1E33-5240-8E4A-A8F70A0715B4}"/>
              </a:ext>
            </a:extLst>
          </p:cNvPr>
          <p:cNvSpPr txBox="1"/>
          <p:nvPr/>
        </p:nvSpPr>
        <p:spPr>
          <a:xfrm>
            <a:off x="728700" y="3886596"/>
            <a:ext cx="13019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>
                <a:solidFill>
                  <a:srgbClr val="C00000"/>
                </a:solidFill>
              </a:rPr>
              <a:t>Vocabulary</a:t>
            </a:r>
            <a:br>
              <a:rPr kumimoji="1" lang="en-US" altLang="ko-KR" dirty="0">
                <a:solidFill>
                  <a:srgbClr val="C00000"/>
                </a:solidFill>
              </a:rPr>
            </a:br>
            <a:r>
              <a:rPr kumimoji="1" lang="en-US" altLang="ko-KR" dirty="0">
                <a:solidFill>
                  <a:srgbClr val="C00000"/>
                </a:solidFill>
              </a:rPr>
              <a:t>(</a:t>
            </a:r>
            <a:r>
              <a:rPr kumimoji="1" lang="ko-KR" altLang="en-US" dirty="0">
                <a:solidFill>
                  <a:srgbClr val="C00000"/>
                </a:solidFill>
              </a:rPr>
              <a:t>단어 사전</a:t>
            </a:r>
            <a:r>
              <a:rPr kumimoji="1" lang="en-US" altLang="ko-KR" dirty="0">
                <a:solidFill>
                  <a:srgbClr val="C00000"/>
                </a:solidFill>
              </a:rPr>
              <a:t>)</a:t>
            </a:r>
            <a:endParaRPr kumimoji="1" lang="ko-KR" altLang="en-US" dirty="0">
              <a:solidFill>
                <a:srgbClr val="C00000"/>
              </a:solidFill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C52EE8C1-870E-5C44-A8DD-3FFF5374EA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7113683"/>
              </p:ext>
            </p:extLst>
          </p:nvPr>
        </p:nvGraphicFramePr>
        <p:xfrm>
          <a:off x="850987" y="2220428"/>
          <a:ext cx="1059170" cy="14740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9170">
                  <a:extLst>
                    <a:ext uri="{9D8B030D-6E8A-4147-A177-3AD203B41FA5}">
                      <a16:colId xmlns:a16="http://schemas.microsoft.com/office/drawing/2014/main" val="4086217142"/>
                    </a:ext>
                  </a:extLst>
                </a:gridCol>
              </a:tblGrid>
              <a:tr h="491345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나는</a:t>
                      </a:r>
                      <a:endParaRPr lang="ko-KR" altLang="en-US" sz="1600" b="0" dirty="0"/>
                    </a:p>
                  </a:txBody>
                  <a:tcPr anchor="ctr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8289346"/>
                  </a:ext>
                </a:extLst>
              </a:tr>
              <a:tr h="491345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학교에</a:t>
                      </a:r>
                      <a:endParaRPr lang="ko-KR" altLang="en-US" sz="1600" b="0" dirty="0"/>
                    </a:p>
                  </a:txBody>
                  <a:tcPr anchor="ctr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0546733"/>
                  </a:ext>
                </a:extLst>
              </a:tr>
              <a:tr h="491345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간다</a:t>
                      </a:r>
                      <a:endParaRPr lang="ko-KR" altLang="en-US" sz="1600" b="0" dirty="0"/>
                    </a:p>
                  </a:txBody>
                  <a:tcPr anchor="ctr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93616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950221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EEE99D6-D6C0-A84C-8E17-AC2776C174D8}"/>
              </a:ext>
            </a:extLst>
          </p:cNvPr>
          <p:cNvSpPr txBox="1"/>
          <p:nvPr/>
        </p:nvSpPr>
        <p:spPr>
          <a:xfrm>
            <a:off x="284035" y="599599"/>
            <a:ext cx="56145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One-hot Encoding ( 1-of-N encoding 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D01A0C-EF71-B745-B2F1-DB7DEA152A04}"/>
              </a:ext>
            </a:extLst>
          </p:cNvPr>
          <p:cNvSpPr txBox="1"/>
          <p:nvPr/>
        </p:nvSpPr>
        <p:spPr>
          <a:xfrm>
            <a:off x="4424620" y="5284107"/>
            <a:ext cx="25450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>
                <a:solidFill>
                  <a:schemeClr val="bg1">
                    <a:lumMod val="65000"/>
                  </a:schemeClr>
                </a:solidFill>
              </a:rPr>
              <a:t>나는</a:t>
            </a:r>
            <a:r>
              <a:rPr kumimoji="1" lang="ko-KR" altLang="en-US" sz="24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kumimoji="1" lang="ko-KR" altLang="en-US" sz="2400" b="1" dirty="0">
                <a:solidFill>
                  <a:schemeClr val="bg1">
                    <a:lumMod val="65000"/>
                  </a:schemeClr>
                </a:solidFill>
              </a:rPr>
              <a:t>학교에 </a:t>
            </a:r>
            <a:r>
              <a:rPr kumimoji="1" lang="ko-KR" altLang="en-US" sz="2400" b="1" dirty="0"/>
              <a:t>간다</a:t>
            </a:r>
            <a:r>
              <a:rPr kumimoji="1" lang="en-US" altLang="ko-KR" sz="2400" b="1" dirty="0"/>
              <a:t>.</a:t>
            </a:r>
            <a:endParaRPr kumimoji="1" lang="ko-KR" altLang="en-US" sz="2400" b="1" dirty="0"/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93272637-3FCB-2E4D-A154-E909E87507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7415357"/>
              </p:ext>
            </p:extLst>
          </p:nvPr>
        </p:nvGraphicFramePr>
        <p:xfrm>
          <a:off x="6311962" y="3831276"/>
          <a:ext cx="365760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4086217142"/>
                    </a:ext>
                  </a:extLst>
                </a:gridCol>
              </a:tblGrid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8289346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0546733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1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9361683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E2D6B936-9C8A-7C44-9143-2C5A58AA9978}"/>
              </a:ext>
            </a:extLst>
          </p:cNvPr>
          <p:cNvSpPr txBox="1"/>
          <p:nvPr/>
        </p:nvSpPr>
        <p:spPr>
          <a:xfrm>
            <a:off x="728700" y="3886596"/>
            <a:ext cx="13019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>
                <a:solidFill>
                  <a:srgbClr val="C00000"/>
                </a:solidFill>
              </a:rPr>
              <a:t>Vocabulary</a:t>
            </a:r>
            <a:br>
              <a:rPr kumimoji="1" lang="en-US" altLang="ko-KR" dirty="0">
                <a:solidFill>
                  <a:srgbClr val="C00000"/>
                </a:solidFill>
              </a:rPr>
            </a:br>
            <a:r>
              <a:rPr kumimoji="1" lang="en-US" altLang="ko-KR" dirty="0">
                <a:solidFill>
                  <a:srgbClr val="C00000"/>
                </a:solidFill>
              </a:rPr>
              <a:t>(</a:t>
            </a:r>
            <a:r>
              <a:rPr kumimoji="1" lang="ko-KR" altLang="en-US" dirty="0">
                <a:solidFill>
                  <a:srgbClr val="C00000"/>
                </a:solidFill>
              </a:rPr>
              <a:t>단어 사전</a:t>
            </a:r>
            <a:r>
              <a:rPr kumimoji="1" lang="en-US" altLang="ko-KR" dirty="0">
                <a:solidFill>
                  <a:srgbClr val="C00000"/>
                </a:solidFill>
              </a:rPr>
              <a:t>)</a:t>
            </a:r>
            <a:endParaRPr kumimoji="1" lang="ko-KR" altLang="en-US" dirty="0">
              <a:solidFill>
                <a:srgbClr val="C00000"/>
              </a:solidFill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FA034994-F583-B148-8087-F830788202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7113683"/>
              </p:ext>
            </p:extLst>
          </p:nvPr>
        </p:nvGraphicFramePr>
        <p:xfrm>
          <a:off x="850987" y="2220428"/>
          <a:ext cx="1059170" cy="14740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9170">
                  <a:extLst>
                    <a:ext uri="{9D8B030D-6E8A-4147-A177-3AD203B41FA5}">
                      <a16:colId xmlns:a16="http://schemas.microsoft.com/office/drawing/2014/main" val="4086217142"/>
                    </a:ext>
                  </a:extLst>
                </a:gridCol>
              </a:tblGrid>
              <a:tr h="491345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나는</a:t>
                      </a:r>
                      <a:endParaRPr lang="ko-KR" altLang="en-US" sz="1600" b="0" dirty="0"/>
                    </a:p>
                  </a:txBody>
                  <a:tcPr anchor="ctr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8289346"/>
                  </a:ext>
                </a:extLst>
              </a:tr>
              <a:tr h="491345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학교에</a:t>
                      </a:r>
                      <a:endParaRPr lang="ko-KR" altLang="en-US" sz="1600" b="0" dirty="0"/>
                    </a:p>
                  </a:txBody>
                  <a:tcPr anchor="ctr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0546733"/>
                  </a:ext>
                </a:extLst>
              </a:tr>
              <a:tr h="491345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간다</a:t>
                      </a:r>
                      <a:endParaRPr lang="ko-KR" altLang="en-US" sz="1600" b="0" dirty="0"/>
                    </a:p>
                  </a:txBody>
                  <a:tcPr anchor="ctr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93616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282913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EEE99D6-D6C0-A84C-8E17-AC2776C174D8}"/>
              </a:ext>
            </a:extLst>
          </p:cNvPr>
          <p:cNvSpPr txBox="1"/>
          <p:nvPr/>
        </p:nvSpPr>
        <p:spPr>
          <a:xfrm>
            <a:off x="284035" y="599599"/>
            <a:ext cx="56145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One-hot Encoding ( 1-of-N encoding 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D01A0C-EF71-B745-B2F1-DB7DEA152A04}"/>
              </a:ext>
            </a:extLst>
          </p:cNvPr>
          <p:cNvSpPr txBox="1"/>
          <p:nvPr/>
        </p:nvSpPr>
        <p:spPr>
          <a:xfrm>
            <a:off x="4424620" y="5284107"/>
            <a:ext cx="25450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/>
              <a:t>나는</a:t>
            </a:r>
            <a:r>
              <a:rPr kumimoji="1" lang="ko-KR" altLang="en-US" sz="2400" dirty="0"/>
              <a:t> </a:t>
            </a:r>
            <a:r>
              <a:rPr kumimoji="1" lang="ko-KR" altLang="en-US" sz="2400" b="1" dirty="0"/>
              <a:t>학교에 간다</a:t>
            </a:r>
            <a:r>
              <a:rPr kumimoji="1" lang="en-US" altLang="ko-KR" sz="2400" b="1" dirty="0"/>
              <a:t>.</a:t>
            </a:r>
            <a:endParaRPr kumimoji="1" lang="ko-KR" altLang="en-US" sz="2400" b="1" dirty="0"/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93272637-3FCB-2E4D-A154-E909E87507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4356671"/>
              </p:ext>
            </p:extLst>
          </p:nvPr>
        </p:nvGraphicFramePr>
        <p:xfrm>
          <a:off x="5898585" y="3669230"/>
          <a:ext cx="365760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4086217142"/>
                    </a:ext>
                  </a:extLst>
                </a:gridCol>
              </a:tblGrid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8289346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0546733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1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9361683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99B2057B-BFFD-8F4D-A199-F28C74BBC2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0992767"/>
              </p:ext>
            </p:extLst>
          </p:nvPr>
        </p:nvGraphicFramePr>
        <p:xfrm>
          <a:off x="5532825" y="3669230"/>
          <a:ext cx="365760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4086217142"/>
                    </a:ext>
                  </a:extLst>
                </a:gridCol>
              </a:tblGrid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8289346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0546733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9361683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B33623E2-74B9-9640-A888-FD3C3A8657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4965295"/>
              </p:ext>
            </p:extLst>
          </p:nvPr>
        </p:nvGraphicFramePr>
        <p:xfrm>
          <a:off x="5167065" y="3669230"/>
          <a:ext cx="365760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4086217142"/>
                    </a:ext>
                  </a:extLst>
                </a:gridCol>
              </a:tblGrid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1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8289346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0546733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936168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279D54F0-5F9B-1D41-BD28-51B457BFADEB}"/>
              </a:ext>
            </a:extLst>
          </p:cNvPr>
          <p:cNvSpPr txBox="1"/>
          <p:nvPr/>
        </p:nvSpPr>
        <p:spPr>
          <a:xfrm>
            <a:off x="728700" y="3886596"/>
            <a:ext cx="13019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>
                <a:solidFill>
                  <a:srgbClr val="C00000"/>
                </a:solidFill>
              </a:rPr>
              <a:t>Vocabulary</a:t>
            </a:r>
            <a:br>
              <a:rPr kumimoji="1" lang="en-US" altLang="ko-KR" dirty="0">
                <a:solidFill>
                  <a:srgbClr val="C00000"/>
                </a:solidFill>
              </a:rPr>
            </a:br>
            <a:r>
              <a:rPr kumimoji="1" lang="en-US" altLang="ko-KR" dirty="0">
                <a:solidFill>
                  <a:srgbClr val="C00000"/>
                </a:solidFill>
              </a:rPr>
              <a:t>(</a:t>
            </a:r>
            <a:r>
              <a:rPr kumimoji="1" lang="ko-KR" altLang="en-US" dirty="0">
                <a:solidFill>
                  <a:srgbClr val="C00000"/>
                </a:solidFill>
              </a:rPr>
              <a:t>단어 사전</a:t>
            </a:r>
            <a:r>
              <a:rPr kumimoji="1" lang="en-US" altLang="ko-KR" dirty="0">
                <a:solidFill>
                  <a:srgbClr val="C00000"/>
                </a:solidFill>
              </a:rPr>
              <a:t>)</a:t>
            </a:r>
            <a:endParaRPr kumimoji="1" lang="ko-KR" altLang="en-US" dirty="0">
              <a:solidFill>
                <a:srgbClr val="C00000"/>
              </a:solidFill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07F6F08A-BB83-0942-88B3-C4E295BCA1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7113683"/>
              </p:ext>
            </p:extLst>
          </p:nvPr>
        </p:nvGraphicFramePr>
        <p:xfrm>
          <a:off x="850987" y="2220428"/>
          <a:ext cx="1059170" cy="14740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9170">
                  <a:extLst>
                    <a:ext uri="{9D8B030D-6E8A-4147-A177-3AD203B41FA5}">
                      <a16:colId xmlns:a16="http://schemas.microsoft.com/office/drawing/2014/main" val="4086217142"/>
                    </a:ext>
                  </a:extLst>
                </a:gridCol>
              </a:tblGrid>
              <a:tr h="491345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나는</a:t>
                      </a:r>
                      <a:endParaRPr lang="ko-KR" altLang="en-US" sz="1600" b="0" dirty="0"/>
                    </a:p>
                  </a:txBody>
                  <a:tcPr anchor="ctr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8289346"/>
                  </a:ext>
                </a:extLst>
              </a:tr>
              <a:tr h="491345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학교에</a:t>
                      </a:r>
                      <a:endParaRPr lang="ko-KR" altLang="en-US" sz="1600" b="0" dirty="0"/>
                    </a:p>
                  </a:txBody>
                  <a:tcPr anchor="ctr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0546733"/>
                  </a:ext>
                </a:extLst>
              </a:tr>
              <a:tr h="491345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간다</a:t>
                      </a:r>
                      <a:endParaRPr lang="ko-KR" altLang="en-US" sz="1600" b="0" dirty="0"/>
                    </a:p>
                  </a:txBody>
                  <a:tcPr anchor="ctr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93616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740418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EEE99D6-D6C0-A84C-8E17-AC2776C174D8}"/>
              </a:ext>
            </a:extLst>
          </p:cNvPr>
          <p:cNvSpPr txBox="1"/>
          <p:nvPr/>
        </p:nvSpPr>
        <p:spPr>
          <a:xfrm>
            <a:off x="284035" y="599599"/>
            <a:ext cx="56145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One-hot Encoding ( 1-of-N encoding 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D01A0C-EF71-B745-B2F1-DB7DEA152A04}"/>
              </a:ext>
            </a:extLst>
          </p:cNvPr>
          <p:cNvSpPr txBox="1"/>
          <p:nvPr/>
        </p:nvSpPr>
        <p:spPr>
          <a:xfrm>
            <a:off x="4424620" y="5284107"/>
            <a:ext cx="35619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/>
              <a:t>나는</a:t>
            </a:r>
            <a:r>
              <a:rPr kumimoji="1" lang="ko-KR" altLang="en-US" sz="2400" dirty="0"/>
              <a:t> </a:t>
            </a:r>
            <a:r>
              <a:rPr kumimoji="1" lang="ko-KR" altLang="en-US" sz="2400" b="1" dirty="0"/>
              <a:t>학교에 간다</a:t>
            </a:r>
            <a:r>
              <a:rPr kumimoji="1" lang="en-US" altLang="ko-KR" sz="2400" b="1" dirty="0"/>
              <a:t>.</a:t>
            </a:r>
          </a:p>
          <a:p>
            <a:r>
              <a:rPr kumimoji="1" lang="ko-KR" altLang="en-US" sz="2400" b="1" dirty="0"/>
              <a:t>나는 매일 아침을 먹는다</a:t>
            </a:r>
            <a:r>
              <a:rPr kumimoji="1" lang="en-US" altLang="ko-KR" sz="2400" b="1" dirty="0"/>
              <a:t>.</a:t>
            </a:r>
            <a:endParaRPr kumimoji="1" lang="ko-KR" altLang="en-US" sz="24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4CD921C-2243-2D48-9A64-81DE06440E40}"/>
              </a:ext>
            </a:extLst>
          </p:cNvPr>
          <p:cNvSpPr txBox="1"/>
          <p:nvPr/>
        </p:nvSpPr>
        <p:spPr>
          <a:xfrm>
            <a:off x="728700" y="3886596"/>
            <a:ext cx="13019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>
                <a:solidFill>
                  <a:srgbClr val="C00000"/>
                </a:solidFill>
              </a:rPr>
              <a:t>Vocabulary</a:t>
            </a:r>
            <a:br>
              <a:rPr kumimoji="1" lang="en-US" altLang="ko-KR" dirty="0">
                <a:solidFill>
                  <a:srgbClr val="C00000"/>
                </a:solidFill>
              </a:rPr>
            </a:br>
            <a:r>
              <a:rPr kumimoji="1" lang="en-US" altLang="ko-KR" dirty="0">
                <a:solidFill>
                  <a:srgbClr val="C00000"/>
                </a:solidFill>
              </a:rPr>
              <a:t>(</a:t>
            </a:r>
            <a:r>
              <a:rPr kumimoji="1" lang="ko-KR" altLang="en-US" dirty="0">
                <a:solidFill>
                  <a:srgbClr val="C00000"/>
                </a:solidFill>
              </a:rPr>
              <a:t>단어 사전</a:t>
            </a:r>
            <a:r>
              <a:rPr kumimoji="1" lang="en-US" altLang="ko-KR" dirty="0">
                <a:solidFill>
                  <a:srgbClr val="C00000"/>
                </a:solidFill>
              </a:rPr>
              <a:t>)</a:t>
            </a:r>
            <a:endParaRPr kumimoji="1" lang="ko-KR" alt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14621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EEE99D6-D6C0-A84C-8E17-AC2776C174D8}"/>
              </a:ext>
            </a:extLst>
          </p:cNvPr>
          <p:cNvSpPr txBox="1"/>
          <p:nvPr/>
        </p:nvSpPr>
        <p:spPr>
          <a:xfrm>
            <a:off x="284035" y="599599"/>
            <a:ext cx="56145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One-hot Encoding ( 1-of-N encoding 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D01A0C-EF71-B745-B2F1-DB7DEA152A04}"/>
              </a:ext>
            </a:extLst>
          </p:cNvPr>
          <p:cNvSpPr txBox="1"/>
          <p:nvPr/>
        </p:nvSpPr>
        <p:spPr>
          <a:xfrm>
            <a:off x="4424620" y="5284107"/>
            <a:ext cx="35619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/>
              <a:t>나는</a:t>
            </a:r>
            <a:r>
              <a:rPr kumimoji="1" lang="ko-KR" altLang="en-US" sz="2400" dirty="0"/>
              <a:t> </a:t>
            </a:r>
            <a:r>
              <a:rPr kumimoji="1" lang="ko-KR" altLang="en-US" sz="2400" b="1" dirty="0"/>
              <a:t>학교에 간다</a:t>
            </a:r>
            <a:r>
              <a:rPr kumimoji="1" lang="en-US" altLang="ko-KR" sz="2400" b="1" dirty="0"/>
              <a:t>.</a:t>
            </a:r>
          </a:p>
          <a:p>
            <a:r>
              <a:rPr kumimoji="1" lang="ko-KR" altLang="en-US" sz="2400" b="1" dirty="0"/>
              <a:t>나는 매일 아침을 먹는다</a:t>
            </a:r>
            <a:r>
              <a:rPr kumimoji="1" lang="en-US" altLang="ko-KR" sz="2400" b="1" dirty="0"/>
              <a:t>.</a:t>
            </a:r>
            <a:endParaRPr kumimoji="1" lang="ko-KR" altLang="en-US" sz="24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4CD921C-2243-2D48-9A64-81DE06440E40}"/>
              </a:ext>
            </a:extLst>
          </p:cNvPr>
          <p:cNvSpPr txBox="1"/>
          <p:nvPr/>
        </p:nvSpPr>
        <p:spPr>
          <a:xfrm>
            <a:off x="728700" y="3886596"/>
            <a:ext cx="13019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>
                <a:solidFill>
                  <a:srgbClr val="C00000"/>
                </a:solidFill>
              </a:rPr>
              <a:t>Vocabulary</a:t>
            </a:r>
            <a:br>
              <a:rPr kumimoji="1" lang="en-US" altLang="ko-KR" dirty="0">
                <a:solidFill>
                  <a:srgbClr val="C00000"/>
                </a:solidFill>
              </a:rPr>
            </a:br>
            <a:r>
              <a:rPr kumimoji="1" lang="en-US" altLang="ko-KR" dirty="0">
                <a:solidFill>
                  <a:srgbClr val="C00000"/>
                </a:solidFill>
              </a:rPr>
              <a:t>(</a:t>
            </a:r>
            <a:r>
              <a:rPr kumimoji="1" lang="ko-KR" altLang="en-US" dirty="0">
                <a:solidFill>
                  <a:srgbClr val="C00000"/>
                </a:solidFill>
              </a:rPr>
              <a:t>단어 사전</a:t>
            </a:r>
            <a:r>
              <a:rPr kumimoji="1" lang="en-US" altLang="ko-KR" dirty="0">
                <a:solidFill>
                  <a:srgbClr val="C00000"/>
                </a:solidFill>
              </a:rPr>
              <a:t>)</a:t>
            </a:r>
            <a:endParaRPr kumimoji="1" lang="ko-KR" altLang="en-US" dirty="0">
              <a:solidFill>
                <a:srgbClr val="C00000"/>
              </a:solidFill>
            </a:endParaRP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DE56C673-3474-234E-8C24-91FCAE1474CF}"/>
              </a:ext>
            </a:extLst>
          </p:cNvPr>
          <p:cNvGraphicFramePr>
            <a:graphicFrameLocks noGrp="1"/>
          </p:cNvGraphicFramePr>
          <p:nvPr/>
        </p:nvGraphicFramePr>
        <p:xfrm>
          <a:off x="850094" y="1497581"/>
          <a:ext cx="1059170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9170">
                  <a:extLst>
                    <a:ext uri="{9D8B030D-6E8A-4147-A177-3AD203B41FA5}">
                      <a16:colId xmlns:a16="http://schemas.microsoft.com/office/drawing/2014/main" val="4086217142"/>
                    </a:ext>
                  </a:extLst>
                </a:gridCol>
              </a:tblGrid>
              <a:tr h="43891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나는</a:t>
                      </a:r>
                      <a:endParaRPr lang="ko-KR" altLang="en-US" sz="1600" b="0" dirty="0"/>
                    </a:p>
                  </a:txBody>
                  <a:tcPr anchor="ctr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7503808"/>
                  </a:ext>
                </a:extLst>
              </a:tr>
              <a:tr h="438912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학교에</a:t>
                      </a:r>
                      <a:endParaRPr lang="ko-KR" altLang="en-US" sz="1600" b="0" dirty="0"/>
                    </a:p>
                  </a:txBody>
                  <a:tcPr anchor="ctr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7294795"/>
                  </a:ext>
                </a:extLst>
              </a:tr>
              <a:tr h="4389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/>
                        <a:t>간다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4851756"/>
                  </a:ext>
                </a:extLst>
              </a:tr>
              <a:tr h="438912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매일</a:t>
                      </a:r>
                      <a:endParaRPr lang="ko-KR" altLang="en-US" sz="1600" b="0" dirty="0"/>
                    </a:p>
                  </a:txBody>
                  <a:tcPr anchor="ctr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8289346"/>
                  </a:ext>
                </a:extLst>
              </a:tr>
              <a:tr h="438912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늦는다</a:t>
                      </a:r>
                      <a:endParaRPr lang="ko-KR" altLang="en-US" sz="1600" b="0" dirty="0"/>
                    </a:p>
                  </a:txBody>
                  <a:tcPr anchor="ctr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93616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807362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EEE99D6-D6C0-A84C-8E17-AC2776C174D8}"/>
              </a:ext>
            </a:extLst>
          </p:cNvPr>
          <p:cNvSpPr txBox="1"/>
          <p:nvPr/>
        </p:nvSpPr>
        <p:spPr>
          <a:xfrm>
            <a:off x="284035" y="599599"/>
            <a:ext cx="56145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One-hot Encoding ( 1-of-N encoding 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D01A0C-EF71-B745-B2F1-DB7DEA152A04}"/>
              </a:ext>
            </a:extLst>
          </p:cNvPr>
          <p:cNvSpPr txBox="1"/>
          <p:nvPr/>
        </p:nvSpPr>
        <p:spPr>
          <a:xfrm>
            <a:off x="4424620" y="5284107"/>
            <a:ext cx="35619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/>
              <a:t>나는</a:t>
            </a:r>
            <a:r>
              <a:rPr kumimoji="1" lang="ko-KR" altLang="en-US" sz="2400" dirty="0"/>
              <a:t> </a:t>
            </a:r>
            <a:r>
              <a:rPr kumimoji="1" lang="ko-KR" altLang="en-US" sz="2400" b="1" dirty="0">
                <a:solidFill>
                  <a:schemeClr val="bg1">
                    <a:lumMod val="65000"/>
                  </a:schemeClr>
                </a:solidFill>
              </a:rPr>
              <a:t>학교에 간다</a:t>
            </a:r>
            <a:r>
              <a:rPr kumimoji="1" lang="en-US" altLang="ko-KR" sz="2400" b="1" dirty="0">
                <a:solidFill>
                  <a:schemeClr val="bg1">
                    <a:lumMod val="65000"/>
                  </a:schemeClr>
                </a:solidFill>
              </a:rPr>
              <a:t>.</a:t>
            </a:r>
          </a:p>
          <a:p>
            <a:r>
              <a:rPr kumimoji="1" lang="ko-KR" altLang="en-US" sz="2400" b="1" dirty="0">
                <a:solidFill>
                  <a:schemeClr val="bg1">
                    <a:lumMod val="65000"/>
                  </a:schemeClr>
                </a:solidFill>
              </a:rPr>
              <a:t>나는 매일 학교에 늦는다</a:t>
            </a:r>
            <a:r>
              <a:rPr kumimoji="1" lang="en-US" altLang="ko-KR" sz="2400" b="1" dirty="0">
                <a:solidFill>
                  <a:schemeClr val="bg1">
                    <a:lumMod val="65000"/>
                  </a:schemeClr>
                </a:solidFill>
              </a:rPr>
              <a:t>.</a:t>
            </a:r>
            <a:endParaRPr kumimoji="1" lang="ko-KR" altLang="en-US" sz="24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4CD921C-2243-2D48-9A64-81DE06440E40}"/>
              </a:ext>
            </a:extLst>
          </p:cNvPr>
          <p:cNvSpPr txBox="1"/>
          <p:nvPr/>
        </p:nvSpPr>
        <p:spPr>
          <a:xfrm>
            <a:off x="728700" y="3875021"/>
            <a:ext cx="13019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>
                <a:solidFill>
                  <a:srgbClr val="C00000"/>
                </a:solidFill>
              </a:rPr>
              <a:t>Vocabulary</a:t>
            </a:r>
            <a:br>
              <a:rPr kumimoji="1" lang="en-US" altLang="ko-KR" dirty="0">
                <a:solidFill>
                  <a:srgbClr val="C00000"/>
                </a:solidFill>
              </a:rPr>
            </a:br>
            <a:r>
              <a:rPr kumimoji="1" lang="en-US" altLang="ko-KR" dirty="0">
                <a:solidFill>
                  <a:srgbClr val="C00000"/>
                </a:solidFill>
              </a:rPr>
              <a:t>(</a:t>
            </a:r>
            <a:r>
              <a:rPr kumimoji="1" lang="ko-KR" altLang="en-US" dirty="0">
                <a:solidFill>
                  <a:srgbClr val="C00000"/>
                </a:solidFill>
              </a:rPr>
              <a:t>단어 사전</a:t>
            </a:r>
            <a:r>
              <a:rPr kumimoji="1" lang="en-US" altLang="ko-KR" dirty="0">
                <a:solidFill>
                  <a:srgbClr val="C00000"/>
                </a:solidFill>
              </a:rPr>
              <a:t>)</a:t>
            </a:r>
            <a:endParaRPr kumimoji="1" lang="ko-KR" altLang="en-US" dirty="0">
              <a:solidFill>
                <a:srgbClr val="C00000"/>
              </a:solidFill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6402772E-072D-E242-9F42-04A3470860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2547839"/>
              </p:ext>
            </p:extLst>
          </p:nvPr>
        </p:nvGraphicFramePr>
        <p:xfrm>
          <a:off x="850094" y="1497581"/>
          <a:ext cx="1059170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9170">
                  <a:extLst>
                    <a:ext uri="{9D8B030D-6E8A-4147-A177-3AD203B41FA5}">
                      <a16:colId xmlns:a16="http://schemas.microsoft.com/office/drawing/2014/main" val="4086217142"/>
                    </a:ext>
                  </a:extLst>
                </a:gridCol>
              </a:tblGrid>
              <a:tr h="43891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나는</a:t>
                      </a:r>
                      <a:endParaRPr lang="ko-KR" altLang="en-US" sz="1600" b="0" dirty="0"/>
                    </a:p>
                  </a:txBody>
                  <a:tcPr anchor="ctr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7503808"/>
                  </a:ext>
                </a:extLst>
              </a:tr>
              <a:tr h="438912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학교에</a:t>
                      </a:r>
                      <a:endParaRPr lang="ko-KR" altLang="en-US" sz="1600" b="0" dirty="0"/>
                    </a:p>
                  </a:txBody>
                  <a:tcPr anchor="ctr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7294795"/>
                  </a:ext>
                </a:extLst>
              </a:tr>
              <a:tr h="4389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/>
                        <a:t>간다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4851756"/>
                  </a:ext>
                </a:extLst>
              </a:tr>
              <a:tr h="438912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매일</a:t>
                      </a:r>
                      <a:endParaRPr lang="ko-KR" altLang="en-US" sz="1600" b="0" dirty="0"/>
                    </a:p>
                  </a:txBody>
                  <a:tcPr anchor="ctr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8289346"/>
                  </a:ext>
                </a:extLst>
              </a:tr>
              <a:tr h="438912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늦는다</a:t>
                      </a:r>
                      <a:endParaRPr lang="ko-KR" altLang="en-US" sz="1600" b="0" dirty="0"/>
                    </a:p>
                  </a:txBody>
                  <a:tcPr anchor="ctr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9361683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2DA98B90-9E11-054A-B93E-616F269A9F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5271147"/>
              </p:ext>
            </p:extLst>
          </p:nvPr>
        </p:nvGraphicFramePr>
        <p:xfrm>
          <a:off x="4726230" y="3283786"/>
          <a:ext cx="365760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4086217142"/>
                    </a:ext>
                  </a:extLst>
                </a:gridCol>
              </a:tblGrid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7503808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7294795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4851756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8289346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05467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481676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EEE99D6-D6C0-A84C-8E17-AC2776C174D8}"/>
              </a:ext>
            </a:extLst>
          </p:cNvPr>
          <p:cNvSpPr txBox="1"/>
          <p:nvPr/>
        </p:nvSpPr>
        <p:spPr>
          <a:xfrm>
            <a:off x="284035" y="599599"/>
            <a:ext cx="56145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One-hot Encoding ( 1-of-N encoding 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D01A0C-EF71-B745-B2F1-DB7DEA152A04}"/>
              </a:ext>
            </a:extLst>
          </p:cNvPr>
          <p:cNvSpPr txBox="1"/>
          <p:nvPr/>
        </p:nvSpPr>
        <p:spPr>
          <a:xfrm>
            <a:off x="4424620" y="5284107"/>
            <a:ext cx="35619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>
                <a:solidFill>
                  <a:schemeClr val="bg1">
                    <a:lumMod val="65000"/>
                  </a:schemeClr>
                </a:solidFill>
              </a:rPr>
              <a:t>나는</a:t>
            </a:r>
            <a:r>
              <a:rPr kumimoji="1" lang="ko-KR" altLang="en-US" sz="2400" dirty="0"/>
              <a:t> </a:t>
            </a:r>
            <a:r>
              <a:rPr kumimoji="1" lang="ko-KR" altLang="en-US" sz="2400" b="1" dirty="0"/>
              <a:t>학교에</a:t>
            </a:r>
            <a:r>
              <a:rPr kumimoji="1" lang="ko-KR" altLang="en-US" sz="2400" b="1" dirty="0">
                <a:solidFill>
                  <a:schemeClr val="bg1">
                    <a:lumMod val="65000"/>
                  </a:schemeClr>
                </a:solidFill>
              </a:rPr>
              <a:t> 간다</a:t>
            </a:r>
            <a:r>
              <a:rPr kumimoji="1" lang="en-US" altLang="ko-KR" sz="2400" b="1" dirty="0">
                <a:solidFill>
                  <a:schemeClr val="bg1">
                    <a:lumMod val="65000"/>
                  </a:schemeClr>
                </a:solidFill>
              </a:rPr>
              <a:t>.</a:t>
            </a:r>
          </a:p>
          <a:p>
            <a:r>
              <a:rPr kumimoji="1" lang="ko-KR" altLang="en-US" sz="2400" b="1" dirty="0">
                <a:solidFill>
                  <a:schemeClr val="bg1">
                    <a:lumMod val="65000"/>
                  </a:schemeClr>
                </a:solidFill>
              </a:rPr>
              <a:t>나는 매일 학교에 늦는다</a:t>
            </a:r>
            <a:r>
              <a:rPr kumimoji="1" lang="en-US" altLang="ko-KR" sz="2400" b="1" dirty="0">
                <a:solidFill>
                  <a:schemeClr val="bg1">
                    <a:lumMod val="65000"/>
                  </a:schemeClr>
                </a:solidFill>
              </a:rPr>
              <a:t>.</a:t>
            </a:r>
            <a:endParaRPr kumimoji="1" lang="ko-KR" altLang="en-US" sz="24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4CD921C-2243-2D48-9A64-81DE06440E40}"/>
              </a:ext>
            </a:extLst>
          </p:cNvPr>
          <p:cNvSpPr txBox="1"/>
          <p:nvPr/>
        </p:nvSpPr>
        <p:spPr>
          <a:xfrm>
            <a:off x="728700" y="3875021"/>
            <a:ext cx="13019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>
                <a:solidFill>
                  <a:srgbClr val="C00000"/>
                </a:solidFill>
              </a:rPr>
              <a:t>Vocabulary</a:t>
            </a:r>
            <a:br>
              <a:rPr kumimoji="1" lang="en-US" altLang="ko-KR" dirty="0">
                <a:solidFill>
                  <a:srgbClr val="C00000"/>
                </a:solidFill>
              </a:rPr>
            </a:br>
            <a:r>
              <a:rPr kumimoji="1" lang="en-US" altLang="ko-KR" dirty="0">
                <a:solidFill>
                  <a:srgbClr val="C00000"/>
                </a:solidFill>
              </a:rPr>
              <a:t>(</a:t>
            </a:r>
            <a:r>
              <a:rPr kumimoji="1" lang="ko-KR" altLang="en-US" dirty="0">
                <a:solidFill>
                  <a:srgbClr val="C00000"/>
                </a:solidFill>
              </a:rPr>
              <a:t>단어 사전</a:t>
            </a:r>
            <a:r>
              <a:rPr kumimoji="1" lang="en-US" altLang="ko-KR" dirty="0">
                <a:solidFill>
                  <a:srgbClr val="C00000"/>
                </a:solidFill>
              </a:rPr>
              <a:t>)</a:t>
            </a:r>
            <a:endParaRPr kumimoji="1" lang="ko-KR" altLang="en-US" dirty="0">
              <a:solidFill>
                <a:srgbClr val="C00000"/>
              </a:solidFill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6402772E-072D-E242-9F42-04A3470860C7}"/>
              </a:ext>
            </a:extLst>
          </p:cNvPr>
          <p:cNvGraphicFramePr>
            <a:graphicFrameLocks noGrp="1"/>
          </p:cNvGraphicFramePr>
          <p:nvPr/>
        </p:nvGraphicFramePr>
        <p:xfrm>
          <a:off x="850094" y="1497581"/>
          <a:ext cx="1059170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9170">
                  <a:extLst>
                    <a:ext uri="{9D8B030D-6E8A-4147-A177-3AD203B41FA5}">
                      <a16:colId xmlns:a16="http://schemas.microsoft.com/office/drawing/2014/main" val="4086217142"/>
                    </a:ext>
                  </a:extLst>
                </a:gridCol>
              </a:tblGrid>
              <a:tr h="43891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나는</a:t>
                      </a:r>
                      <a:endParaRPr lang="ko-KR" altLang="en-US" sz="1600" b="0" dirty="0"/>
                    </a:p>
                  </a:txBody>
                  <a:tcPr anchor="ctr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7503808"/>
                  </a:ext>
                </a:extLst>
              </a:tr>
              <a:tr h="438912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학교에</a:t>
                      </a:r>
                      <a:endParaRPr lang="ko-KR" altLang="en-US" sz="1600" b="0" dirty="0"/>
                    </a:p>
                  </a:txBody>
                  <a:tcPr anchor="ctr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7294795"/>
                  </a:ext>
                </a:extLst>
              </a:tr>
              <a:tr h="4389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/>
                        <a:t>간다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4851756"/>
                  </a:ext>
                </a:extLst>
              </a:tr>
              <a:tr h="438912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매일</a:t>
                      </a:r>
                      <a:endParaRPr lang="ko-KR" altLang="en-US" sz="1600" b="0" dirty="0"/>
                    </a:p>
                  </a:txBody>
                  <a:tcPr anchor="ctr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8289346"/>
                  </a:ext>
                </a:extLst>
              </a:tr>
              <a:tr h="438912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늦는다</a:t>
                      </a:r>
                      <a:endParaRPr lang="ko-KR" altLang="en-US" sz="1600" b="0" dirty="0"/>
                    </a:p>
                  </a:txBody>
                  <a:tcPr anchor="ctr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9361683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B5C0B1C6-7CFC-554D-9C42-48117F158F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5961999"/>
              </p:ext>
            </p:extLst>
          </p:nvPr>
        </p:nvGraphicFramePr>
        <p:xfrm>
          <a:off x="5532825" y="3283786"/>
          <a:ext cx="365760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4086217142"/>
                    </a:ext>
                  </a:extLst>
                </a:gridCol>
              </a:tblGrid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7503808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1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7294795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4851756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8289346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05467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187230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EEE99D6-D6C0-A84C-8E17-AC2776C174D8}"/>
              </a:ext>
            </a:extLst>
          </p:cNvPr>
          <p:cNvSpPr txBox="1"/>
          <p:nvPr/>
        </p:nvSpPr>
        <p:spPr>
          <a:xfrm>
            <a:off x="284035" y="599599"/>
            <a:ext cx="56145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One-hot Encoding ( 1-of-N encoding 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D01A0C-EF71-B745-B2F1-DB7DEA152A04}"/>
              </a:ext>
            </a:extLst>
          </p:cNvPr>
          <p:cNvSpPr txBox="1"/>
          <p:nvPr/>
        </p:nvSpPr>
        <p:spPr>
          <a:xfrm>
            <a:off x="4424620" y="5284107"/>
            <a:ext cx="35619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>
                <a:solidFill>
                  <a:schemeClr val="bg1">
                    <a:lumMod val="65000"/>
                  </a:schemeClr>
                </a:solidFill>
              </a:rPr>
              <a:t>나는</a:t>
            </a:r>
            <a:r>
              <a:rPr kumimoji="1" lang="ko-KR" altLang="en-US" sz="2400" dirty="0"/>
              <a:t> </a:t>
            </a:r>
            <a:r>
              <a:rPr kumimoji="1" lang="ko-KR" altLang="en-US" sz="2400" b="1" dirty="0">
                <a:solidFill>
                  <a:schemeClr val="bg1">
                    <a:lumMod val="65000"/>
                  </a:schemeClr>
                </a:solidFill>
              </a:rPr>
              <a:t>학교에 </a:t>
            </a:r>
            <a:r>
              <a:rPr kumimoji="1" lang="ko-KR" altLang="en-US" sz="2400" b="1" dirty="0"/>
              <a:t>간다</a:t>
            </a:r>
            <a:r>
              <a:rPr kumimoji="1" lang="en-US" altLang="ko-KR" sz="2400" b="1" dirty="0"/>
              <a:t>.</a:t>
            </a:r>
          </a:p>
          <a:p>
            <a:r>
              <a:rPr kumimoji="1" lang="ko-KR" altLang="en-US" sz="2400" b="1" dirty="0">
                <a:solidFill>
                  <a:schemeClr val="bg1">
                    <a:lumMod val="65000"/>
                  </a:schemeClr>
                </a:solidFill>
              </a:rPr>
              <a:t>나는 매일 학교에 늦는다</a:t>
            </a:r>
            <a:r>
              <a:rPr kumimoji="1" lang="en-US" altLang="ko-KR" sz="2400" b="1" dirty="0">
                <a:solidFill>
                  <a:schemeClr val="bg1">
                    <a:lumMod val="65000"/>
                  </a:schemeClr>
                </a:solidFill>
              </a:rPr>
              <a:t>.</a:t>
            </a:r>
            <a:endParaRPr kumimoji="1" lang="ko-KR" altLang="en-US" sz="24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4CD921C-2243-2D48-9A64-81DE06440E40}"/>
              </a:ext>
            </a:extLst>
          </p:cNvPr>
          <p:cNvSpPr txBox="1"/>
          <p:nvPr/>
        </p:nvSpPr>
        <p:spPr>
          <a:xfrm>
            <a:off x="728700" y="3875021"/>
            <a:ext cx="13019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>
                <a:solidFill>
                  <a:srgbClr val="C00000"/>
                </a:solidFill>
              </a:rPr>
              <a:t>Vocabulary</a:t>
            </a:r>
            <a:br>
              <a:rPr kumimoji="1" lang="en-US" altLang="ko-KR" dirty="0">
                <a:solidFill>
                  <a:srgbClr val="C00000"/>
                </a:solidFill>
              </a:rPr>
            </a:br>
            <a:r>
              <a:rPr kumimoji="1" lang="en-US" altLang="ko-KR" dirty="0">
                <a:solidFill>
                  <a:srgbClr val="C00000"/>
                </a:solidFill>
              </a:rPr>
              <a:t>(</a:t>
            </a:r>
            <a:r>
              <a:rPr kumimoji="1" lang="ko-KR" altLang="en-US" dirty="0">
                <a:solidFill>
                  <a:srgbClr val="C00000"/>
                </a:solidFill>
              </a:rPr>
              <a:t>단어 사전</a:t>
            </a:r>
            <a:r>
              <a:rPr kumimoji="1" lang="en-US" altLang="ko-KR" dirty="0">
                <a:solidFill>
                  <a:srgbClr val="C00000"/>
                </a:solidFill>
              </a:rPr>
              <a:t>)</a:t>
            </a:r>
            <a:endParaRPr kumimoji="1" lang="ko-KR" altLang="en-US" dirty="0">
              <a:solidFill>
                <a:srgbClr val="C00000"/>
              </a:solidFill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6402772E-072D-E242-9F42-04A3470860C7}"/>
              </a:ext>
            </a:extLst>
          </p:cNvPr>
          <p:cNvGraphicFramePr>
            <a:graphicFrameLocks noGrp="1"/>
          </p:cNvGraphicFramePr>
          <p:nvPr/>
        </p:nvGraphicFramePr>
        <p:xfrm>
          <a:off x="850094" y="1497581"/>
          <a:ext cx="1059170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9170">
                  <a:extLst>
                    <a:ext uri="{9D8B030D-6E8A-4147-A177-3AD203B41FA5}">
                      <a16:colId xmlns:a16="http://schemas.microsoft.com/office/drawing/2014/main" val="4086217142"/>
                    </a:ext>
                  </a:extLst>
                </a:gridCol>
              </a:tblGrid>
              <a:tr h="43891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나는</a:t>
                      </a:r>
                      <a:endParaRPr lang="ko-KR" altLang="en-US" sz="1600" b="0" dirty="0"/>
                    </a:p>
                  </a:txBody>
                  <a:tcPr anchor="ctr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7503808"/>
                  </a:ext>
                </a:extLst>
              </a:tr>
              <a:tr h="438912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학교에</a:t>
                      </a:r>
                      <a:endParaRPr lang="ko-KR" altLang="en-US" sz="1600" b="0" dirty="0"/>
                    </a:p>
                  </a:txBody>
                  <a:tcPr anchor="ctr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7294795"/>
                  </a:ext>
                </a:extLst>
              </a:tr>
              <a:tr h="4389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/>
                        <a:t>간다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4851756"/>
                  </a:ext>
                </a:extLst>
              </a:tr>
              <a:tr h="438912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매일</a:t>
                      </a:r>
                      <a:endParaRPr lang="ko-KR" altLang="en-US" sz="1600" b="0" dirty="0"/>
                    </a:p>
                  </a:txBody>
                  <a:tcPr anchor="ctr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8289346"/>
                  </a:ext>
                </a:extLst>
              </a:tr>
              <a:tr h="438912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늦는다</a:t>
                      </a:r>
                      <a:endParaRPr lang="ko-KR" altLang="en-US" sz="1600" b="0" dirty="0"/>
                    </a:p>
                  </a:txBody>
                  <a:tcPr anchor="ctr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9361683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774C1AF-C782-044A-9909-5BA791E84C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4706108"/>
              </p:ext>
            </p:extLst>
          </p:nvPr>
        </p:nvGraphicFramePr>
        <p:xfrm>
          <a:off x="6275026" y="3283786"/>
          <a:ext cx="365760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4086217142"/>
                    </a:ext>
                  </a:extLst>
                </a:gridCol>
              </a:tblGrid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7503808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7294795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1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4851756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8289346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05467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669978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EEE99D6-D6C0-A84C-8E17-AC2776C174D8}"/>
              </a:ext>
            </a:extLst>
          </p:cNvPr>
          <p:cNvSpPr txBox="1"/>
          <p:nvPr/>
        </p:nvSpPr>
        <p:spPr>
          <a:xfrm>
            <a:off x="284035" y="599599"/>
            <a:ext cx="56145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One-hot Encoding ( 1-of-N encoding 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D01A0C-EF71-B745-B2F1-DB7DEA152A04}"/>
              </a:ext>
            </a:extLst>
          </p:cNvPr>
          <p:cNvSpPr txBox="1"/>
          <p:nvPr/>
        </p:nvSpPr>
        <p:spPr>
          <a:xfrm>
            <a:off x="4424620" y="5284107"/>
            <a:ext cx="35619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>
                <a:solidFill>
                  <a:schemeClr val="bg1">
                    <a:lumMod val="65000"/>
                  </a:schemeClr>
                </a:solidFill>
              </a:rPr>
              <a:t>나는</a:t>
            </a:r>
            <a:r>
              <a:rPr kumimoji="1" lang="ko-KR" altLang="en-US" sz="2400" dirty="0"/>
              <a:t> </a:t>
            </a:r>
            <a:r>
              <a:rPr kumimoji="1" lang="ko-KR" altLang="en-US" sz="2400" b="1" dirty="0">
                <a:solidFill>
                  <a:schemeClr val="bg1">
                    <a:lumMod val="65000"/>
                  </a:schemeClr>
                </a:solidFill>
              </a:rPr>
              <a:t>학교에 간다</a:t>
            </a:r>
            <a:r>
              <a:rPr kumimoji="1" lang="en-US" altLang="ko-KR" sz="2400" b="1" dirty="0">
                <a:solidFill>
                  <a:schemeClr val="bg1">
                    <a:lumMod val="65000"/>
                  </a:schemeClr>
                </a:solidFill>
              </a:rPr>
              <a:t>.</a:t>
            </a:r>
          </a:p>
          <a:p>
            <a:r>
              <a:rPr kumimoji="1" lang="ko-KR" altLang="en-US" sz="2400" b="1" dirty="0"/>
              <a:t>나는</a:t>
            </a:r>
            <a:r>
              <a:rPr kumimoji="1" lang="ko-KR" altLang="en-US" sz="2400" b="1" dirty="0">
                <a:solidFill>
                  <a:schemeClr val="bg1">
                    <a:lumMod val="65000"/>
                  </a:schemeClr>
                </a:solidFill>
              </a:rPr>
              <a:t> 매일 학교에 늦는다</a:t>
            </a:r>
            <a:r>
              <a:rPr kumimoji="1" lang="en-US" altLang="ko-KR" sz="2400" b="1" dirty="0">
                <a:solidFill>
                  <a:schemeClr val="bg1">
                    <a:lumMod val="65000"/>
                  </a:schemeClr>
                </a:solidFill>
              </a:rPr>
              <a:t>.</a:t>
            </a:r>
            <a:endParaRPr kumimoji="1" lang="ko-KR" altLang="en-US" sz="24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4CD921C-2243-2D48-9A64-81DE06440E40}"/>
              </a:ext>
            </a:extLst>
          </p:cNvPr>
          <p:cNvSpPr txBox="1"/>
          <p:nvPr/>
        </p:nvSpPr>
        <p:spPr>
          <a:xfrm>
            <a:off x="728700" y="3875021"/>
            <a:ext cx="13019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>
                <a:solidFill>
                  <a:srgbClr val="C00000"/>
                </a:solidFill>
              </a:rPr>
              <a:t>Vocabulary</a:t>
            </a:r>
            <a:br>
              <a:rPr kumimoji="1" lang="en-US" altLang="ko-KR" dirty="0">
                <a:solidFill>
                  <a:srgbClr val="C00000"/>
                </a:solidFill>
              </a:rPr>
            </a:br>
            <a:r>
              <a:rPr kumimoji="1" lang="en-US" altLang="ko-KR" dirty="0">
                <a:solidFill>
                  <a:srgbClr val="C00000"/>
                </a:solidFill>
              </a:rPr>
              <a:t>(</a:t>
            </a:r>
            <a:r>
              <a:rPr kumimoji="1" lang="ko-KR" altLang="en-US" dirty="0">
                <a:solidFill>
                  <a:srgbClr val="C00000"/>
                </a:solidFill>
              </a:rPr>
              <a:t>단어 사전</a:t>
            </a:r>
            <a:r>
              <a:rPr kumimoji="1" lang="en-US" altLang="ko-KR" dirty="0">
                <a:solidFill>
                  <a:srgbClr val="C00000"/>
                </a:solidFill>
              </a:rPr>
              <a:t>)</a:t>
            </a:r>
            <a:endParaRPr kumimoji="1" lang="ko-KR" altLang="en-US" dirty="0">
              <a:solidFill>
                <a:srgbClr val="C00000"/>
              </a:solidFill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6402772E-072D-E242-9F42-04A3470860C7}"/>
              </a:ext>
            </a:extLst>
          </p:cNvPr>
          <p:cNvGraphicFramePr>
            <a:graphicFrameLocks noGrp="1"/>
          </p:cNvGraphicFramePr>
          <p:nvPr/>
        </p:nvGraphicFramePr>
        <p:xfrm>
          <a:off x="850094" y="1497581"/>
          <a:ext cx="1059170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9170">
                  <a:extLst>
                    <a:ext uri="{9D8B030D-6E8A-4147-A177-3AD203B41FA5}">
                      <a16:colId xmlns:a16="http://schemas.microsoft.com/office/drawing/2014/main" val="4086217142"/>
                    </a:ext>
                  </a:extLst>
                </a:gridCol>
              </a:tblGrid>
              <a:tr h="43891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나는</a:t>
                      </a:r>
                      <a:endParaRPr lang="ko-KR" altLang="en-US" sz="1600" b="0" dirty="0"/>
                    </a:p>
                  </a:txBody>
                  <a:tcPr anchor="ctr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7503808"/>
                  </a:ext>
                </a:extLst>
              </a:tr>
              <a:tr h="438912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학교에</a:t>
                      </a:r>
                      <a:endParaRPr lang="ko-KR" altLang="en-US" sz="1600" b="0" dirty="0"/>
                    </a:p>
                  </a:txBody>
                  <a:tcPr anchor="ctr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7294795"/>
                  </a:ext>
                </a:extLst>
              </a:tr>
              <a:tr h="4389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/>
                        <a:t>간다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4851756"/>
                  </a:ext>
                </a:extLst>
              </a:tr>
              <a:tr h="438912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매일</a:t>
                      </a:r>
                      <a:endParaRPr lang="ko-KR" altLang="en-US" sz="1600" b="0" dirty="0"/>
                    </a:p>
                  </a:txBody>
                  <a:tcPr anchor="ctr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8289346"/>
                  </a:ext>
                </a:extLst>
              </a:tr>
              <a:tr h="438912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늦는다</a:t>
                      </a:r>
                      <a:endParaRPr lang="ko-KR" altLang="en-US" sz="1600" b="0" dirty="0"/>
                    </a:p>
                  </a:txBody>
                  <a:tcPr anchor="ctr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9361683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62DDE1FB-875D-B140-9614-17112C85A1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2016696"/>
              </p:ext>
            </p:extLst>
          </p:nvPr>
        </p:nvGraphicFramePr>
        <p:xfrm>
          <a:off x="4726230" y="3283786"/>
          <a:ext cx="365760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4086217142"/>
                    </a:ext>
                  </a:extLst>
                </a:gridCol>
              </a:tblGrid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7503808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7294795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4851756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8289346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05467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107550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32925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Word Representation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B34D1EB-9B54-0348-A8CF-99F8FE7894E0}"/>
              </a:ext>
            </a:extLst>
          </p:cNvPr>
          <p:cNvSpPr txBox="1"/>
          <p:nvPr/>
        </p:nvSpPr>
        <p:spPr>
          <a:xfrm>
            <a:off x="407231" y="1290917"/>
            <a:ext cx="3016723" cy="42043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ko-KR" dirty="0"/>
              <a:t>Data format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ko-KR" dirty="0"/>
              <a:t>Tabular data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ko-KR" dirty="0"/>
              <a:t>Image data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ko-KR" dirty="0"/>
              <a:t>Text data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ko-KR" dirty="0"/>
              <a:t>One - hot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ko-KR" dirty="0"/>
              <a:t>B</a:t>
            </a:r>
            <a:r>
              <a:rPr lang="en-US" altLang="ko-KR" dirty="0"/>
              <a:t>ag </a:t>
            </a:r>
            <a:r>
              <a:rPr lang="en" altLang="ko-KR" dirty="0"/>
              <a:t>of Words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ko-KR" dirty="0"/>
              <a:t>Neural Text Representation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ko-KR" dirty="0"/>
              <a:t>Word2Vec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ko-KR" dirty="0" err="1"/>
              <a:t>GloVe</a:t>
            </a:r>
            <a:endParaRPr lang="en" altLang="ko-KR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ko-KR" dirty="0" err="1"/>
              <a:t>FastText</a:t>
            </a:r>
            <a:endParaRPr lang="en" altLang="ko-KR" dirty="0"/>
          </a:p>
        </p:txBody>
      </p:sp>
    </p:spTree>
    <p:extLst>
      <p:ext uri="{BB962C8B-B14F-4D97-AF65-F5344CB8AC3E}">
        <p14:creationId xmlns:p14="http://schemas.microsoft.com/office/powerpoint/2010/main" val="1957400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EEE99D6-D6C0-A84C-8E17-AC2776C174D8}"/>
              </a:ext>
            </a:extLst>
          </p:cNvPr>
          <p:cNvSpPr txBox="1"/>
          <p:nvPr/>
        </p:nvSpPr>
        <p:spPr>
          <a:xfrm>
            <a:off x="284035" y="599599"/>
            <a:ext cx="56145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One-hot Encoding ( 1-of-N encoding 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D01A0C-EF71-B745-B2F1-DB7DEA152A04}"/>
              </a:ext>
            </a:extLst>
          </p:cNvPr>
          <p:cNvSpPr txBox="1"/>
          <p:nvPr/>
        </p:nvSpPr>
        <p:spPr>
          <a:xfrm>
            <a:off x="4424620" y="5284107"/>
            <a:ext cx="35619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>
                <a:solidFill>
                  <a:schemeClr val="bg1">
                    <a:lumMod val="65000"/>
                  </a:schemeClr>
                </a:solidFill>
              </a:rPr>
              <a:t>나는</a:t>
            </a:r>
            <a:r>
              <a:rPr kumimoji="1" lang="ko-KR" altLang="en-US" sz="2400" dirty="0"/>
              <a:t> </a:t>
            </a:r>
            <a:r>
              <a:rPr kumimoji="1" lang="ko-KR" altLang="en-US" sz="2400" b="1" dirty="0">
                <a:solidFill>
                  <a:schemeClr val="bg1">
                    <a:lumMod val="65000"/>
                  </a:schemeClr>
                </a:solidFill>
              </a:rPr>
              <a:t>학교에 간다</a:t>
            </a:r>
            <a:r>
              <a:rPr kumimoji="1" lang="en-US" altLang="ko-KR" sz="2400" b="1" dirty="0">
                <a:solidFill>
                  <a:schemeClr val="bg1">
                    <a:lumMod val="65000"/>
                  </a:schemeClr>
                </a:solidFill>
              </a:rPr>
              <a:t>.</a:t>
            </a:r>
          </a:p>
          <a:p>
            <a:r>
              <a:rPr kumimoji="1" lang="ko-KR" altLang="en-US" sz="2400" b="1" dirty="0">
                <a:solidFill>
                  <a:schemeClr val="bg1">
                    <a:lumMod val="65000"/>
                  </a:schemeClr>
                </a:solidFill>
              </a:rPr>
              <a:t>나는 </a:t>
            </a:r>
            <a:r>
              <a:rPr kumimoji="1" lang="ko-KR" altLang="en-US" sz="2400" b="1" dirty="0"/>
              <a:t>매일</a:t>
            </a:r>
            <a:r>
              <a:rPr kumimoji="1" lang="ko-KR" altLang="en-US" sz="2400" b="1" dirty="0">
                <a:solidFill>
                  <a:schemeClr val="bg1">
                    <a:lumMod val="65000"/>
                  </a:schemeClr>
                </a:solidFill>
              </a:rPr>
              <a:t> 학교에 늦는다</a:t>
            </a:r>
            <a:r>
              <a:rPr kumimoji="1" lang="en-US" altLang="ko-KR" sz="2400" b="1" dirty="0">
                <a:solidFill>
                  <a:schemeClr val="bg1">
                    <a:lumMod val="65000"/>
                  </a:schemeClr>
                </a:solidFill>
              </a:rPr>
              <a:t>.</a:t>
            </a:r>
            <a:endParaRPr kumimoji="1" lang="ko-KR" altLang="en-US" sz="24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4CD921C-2243-2D48-9A64-81DE06440E40}"/>
              </a:ext>
            </a:extLst>
          </p:cNvPr>
          <p:cNvSpPr txBox="1"/>
          <p:nvPr/>
        </p:nvSpPr>
        <p:spPr>
          <a:xfrm>
            <a:off x="728700" y="3875021"/>
            <a:ext cx="13019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>
                <a:solidFill>
                  <a:srgbClr val="C00000"/>
                </a:solidFill>
              </a:rPr>
              <a:t>Vocabulary</a:t>
            </a:r>
            <a:br>
              <a:rPr kumimoji="1" lang="en-US" altLang="ko-KR" dirty="0">
                <a:solidFill>
                  <a:srgbClr val="C00000"/>
                </a:solidFill>
              </a:rPr>
            </a:br>
            <a:r>
              <a:rPr kumimoji="1" lang="en-US" altLang="ko-KR" dirty="0">
                <a:solidFill>
                  <a:srgbClr val="C00000"/>
                </a:solidFill>
              </a:rPr>
              <a:t>(</a:t>
            </a:r>
            <a:r>
              <a:rPr kumimoji="1" lang="ko-KR" altLang="en-US" dirty="0">
                <a:solidFill>
                  <a:srgbClr val="C00000"/>
                </a:solidFill>
              </a:rPr>
              <a:t>단어 사전</a:t>
            </a:r>
            <a:r>
              <a:rPr kumimoji="1" lang="en-US" altLang="ko-KR" dirty="0">
                <a:solidFill>
                  <a:srgbClr val="C00000"/>
                </a:solidFill>
              </a:rPr>
              <a:t>)</a:t>
            </a:r>
            <a:endParaRPr kumimoji="1" lang="ko-KR" altLang="en-US" dirty="0">
              <a:solidFill>
                <a:srgbClr val="C00000"/>
              </a:solidFill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E7A9D64B-94FB-B94D-B554-AEA663DCFF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0290783"/>
              </p:ext>
            </p:extLst>
          </p:nvPr>
        </p:nvGraphicFramePr>
        <p:xfrm>
          <a:off x="5339688" y="3283786"/>
          <a:ext cx="365760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4086217142"/>
                    </a:ext>
                  </a:extLst>
                </a:gridCol>
              </a:tblGrid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7503808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7294795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4851756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1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8289346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0546733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6402772E-072D-E242-9F42-04A3470860C7}"/>
              </a:ext>
            </a:extLst>
          </p:cNvPr>
          <p:cNvGraphicFramePr>
            <a:graphicFrameLocks noGrp="1"/>
          </p:cNvGraphicFramePr>
          <p:nvPr/>
        </p:nvGraphicFramePr>
        <p:xfrm>
          <a:off x="850094" y="1497581"/>
          <a:ext cx="1059170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9170">
                  <a:extLst>
                    <a:ext uri="{9D8B030D-6E8A-4147-A177-3AD203B41FA5}">
                      <a16:colId xmlns:a16="http://schemas.microsoft.com/office/drawing/2014/main" val="4086217142"/>
                    </a:ext>
                  </a:extLst>
                </a:gridCol>
              </a:tblGrid>
              <a:tr h="43891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나는</a:t>
                      </a:r>
                      <a:endParaRPr lang="ko-KR" altLang="en-US" sz="1600" b="0" dirty="0"/>
                    </a:p>
                  </a:txBody>
                  <a:tcPr anchor="ctr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7503808"/>
                  </a:ext>
                </a:extLst>
              </a:tr>
              <a:tr h="438912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학교에</a:t>
                      </a:r>
                      <a:endParaRPr lang="ko-KR" altLang="en-US" sz="1600" b="0" dirty="0"/>
                    </a:p>
                  </a:txBody>
                  <a:tcPr anchor="ctr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7294795"/>
                  </a:ext>
                </a:extLst>
              </a:tr>
              <a:tr h="4389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/>
                        <a:t>간다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4851756"/>
                  </a:ext>
                </a:extLst>
              </a:tr>
              <a:tr h="438912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매일</a:t>
                      </a:r>
                      <a:endParaRPr lang="ko-KR" altLang="en-US" sz="1600" b="0" dirty="0"/>
                    </a:p>
                  </a:txBody>
                  <a:tcPr anchor="ctr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8289346"/>
                  </a:ext>
                </a:extLst>
              </a:tr>
              <a:tr h="438912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늦는다</a:t>
                      </a:r>
                      <a:endParaRPr lang="ko-KR" altLang="en-US" sz="1600" b="0" dirty="0"/>
                    </a:p>
                  </a:txBody>
                  <a:tcPr anchor="ctr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93616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636031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EEE99D6-D6C0-A84C-8E17-AC2776C174D8}"/>
              </a:ext>
            </a:extLst>
          </p:cNvPr>
          <p:cNvSpPr txBox="1"/>
          <p:nvPr/>
        </p:nvSpPr>
        <p:spPr>
          <a:xfrm>
            <a:off x="284035" y="599599"/>
            <a:ext cx="56145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One-hot Encoding ( 1-of-N encoding 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D01A0C-EF71-B745-B2F1-DB7DEA152A04}"/>
              </a:ext>
            </a:extLst>
          </p:cNvPr>
          <p:cNvSpPr txBox="1"/>
          <p:nvPr/>
        </p:nvSpPr>
        <p:spPr>
          <a:xfrm>
            <a:off x="4424620" y="5284107"/>
            <a:ext cx="35619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>
                <a:solidFill>
                  <a:schemeClr val="bg1">
                    <a:lumMod val="65000"/>
                  </a:schemeClr>
                </a:solidFill>
              </a:rPr>
              <a:t>나는</a:t>
            </a:r>
            <a:r>
              <a:rPr kumimoji="1" lang="ko-KR" altLang="en-US" sz="2400" dirty="0"/>
              <a:t> </a:t>
            </a:r>
            <a:r>
              <a:rPr kumimoji="1" lang="ko-KR" altLang="en-US" sz="2400" b="1" dirty="0">
                <a:solidFill>
                  <a:schemeClr val="bg1">
                    <a:lumMod val="65000"/>
                  </a:schemeClr>
                </a:solidFill>
              </a:rPr>
              <a:t>학교에 간다</a:t>
            </a:r>
            <a:r>
              <a:rPr kumimoji="1" lang="en-US" altLang="ko-KR" sz="2400" b="1" dirty="0">
                <a:solidFill>
                  <a:schemeClr val="bg1">
                    <a:lumMod val="65000"/>
                  </a:schemeClr>
                </a:solidFill>
              </a:rPr>
              <a:t>.</a:t>
            </a:r>
          </a:p>
          <a:p>
            <a:r>
              <a:rPr kumimoji="1" lang="ko-KR" altLang="en-US" sz="2400" b="1" dirty="0">
                <a:solidFill>
                  <a:schemeClr val="bg1">
                    <a:lumMod val="65000"/>
                  </a:schemeClr>
                </a:solidFill>
              </a:rPr>
              <a:t>나는 매일 </a:t>
            </a:r>
            <a:r>
              <a:rPr kumimoji="1" lang="ko-KR" altLang="en-US" sz="2400" b="1" dirty="0"/>
              <a:t>학교에</a:t>
            </a:r>
            <a:r>
              <a:rPr kumimoji="1" lang="ko-KR" altLang="en-US" sz="2400" b="1" dirty="0">
                <a:solidFill>
                  <a:schemeClr val="bg1">
                    <a:lumMod val="65000"/>
                  </a:schemeClr>
                </a:solidFill>
              </a:rPr>
              <a:t> 늦는다</a:t>
            </a:r>
            <a:r>
              <a:rPr kumimoji="1" lang="en-US" altLang="ko-KR" sz="2400" b="1" dirty="0">
                <a:solidFill>
                  <a:schemeClr val="bg1">
                    <a:lumMod val="65000"/>
                  </a:schemeClr>
                </a:solidFill>
              </a:rPr>
              <a:t>.</a:t>
            </a:r>
            <a:endParaRPr kumimoji="1" lang="ko-KR" altLang="en-US" sz="24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4CD921C-2243-2D48-9A64-81DE06440E40}"/>
              </a:ext>
            </a:extLst>
          </p:cNvPr>
          <p:cNvSpPr txBox="1"/>
          <p:nvPr/>
        </p:nvSpPr>
        <p:spPr>
          <a:xfrm>
            <a:off x="728700" y="3875021"/>
            <a:ext cx="13019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>
                <a:solidFill>
                  <a:srgbClr val="C00000"/>
                </a:solidFill>
              </a:rPr>
              <a:t>Vocabulary</a:t>
            </a:r>
            <a:br>
              <a:rPr kumimoji="1" lang="en-US" altLang="ko-KR" dirty="0">
                <a:solidFill>
                  <a:srgbClr val="C00000"/>
                </a:solidFill>
              </a:rPr>
            </a:br>
            <a:r>
              <a:rPr kumimoji="1" lang="en-US" altLang="ko-KR" dirty="0">
                <a:solidFill>
                  <a:srgbClr val="C00000"/>
                </a:solidFill>
              </a:rPr>
              <a:t>(</a:t>
            </a:r>
            <a:r>
              <a:rPr kumimoji="1" lang="ko-KR" altLang="en-US" dirty="0">
                <a:solidFill>
                  <a:srgbClr val="C00000"/>
                </a:solidFill>
              </a:rPr>
              <a:t>단어 사전</a:t>
            </a:r>
            <a:r>
              <a:rPr kumimoji="1" lang="en-US" altLang="ko-KR" dirty="0">
                <a:solidFill>
                  <a:srgbClr val="C00000"/>
                </a:solidFill>
              </a:rPr>
              <a:t>)</a:t>
            </a:r>
            <a:endParaRPr kumimoji="1" lang="ko-KR" altLang="en-US" dirty="0">
              <a:solidFill>
                <a:srgbClr val="C00000"/>
              </a:solidFill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6402772E-072D-E242-9F42-04A3470860C7}"/>
              </a:ext>
            </a:extLst>
          </p:cNvPr>
          <p:cNvGraphicFramePr>
            <a:graphicFrameLocks noGrp="1"/>
          </p:cNvGraphicFramePr>
          <p:nvPr/>
        </p:nvGraphicFramePr>
        <p:xfrm>
          <a:off x="850094" y="1497581"/>
          <a:ext cx="1059170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9170">
                  <a:extLst>
                    <a:ext uri="{9D8B030D-6E8A-4147-A177-3AD203B41FA5}">
                      <a16:colId xmlns:a16="http://schemas.microsoft.com/office/drawing/2014/main" val="4086217142"/>
                    </a:ext>
                  </a:extLst>
                </a:gridCol>
              </a:tblGrid>
              <a:tr h="43891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나는</a:t>
                      </a:r>
                      <a:endParaRPr lang="ko-KR" altLang="en-US" sz="1600" b="0" dirty="0"/>
                    </a:p>
                  </a:txBody>
                  <a:tcPr anchor="ctr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7503808"/>
                  </a:ext>
                </a:extLst>
              </a:tr>
              <a:tr h="438912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학교에</a:t>
                      </a:r>
                      <a:endParaRPr lang="ko-KR" altLang="en-US" sz="1600" b="0" dirty="0"/>
                    </a:p>
                  </a:txBody>
                  <a:tcPr anchor="ctr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7294795"/>
                  </a:ext>
                </a:extLst>
              </a:tr>
              <a:tr h="4389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/>
                        <a:t>간다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4851756"/>
                  </a:ext>
                </a:extLst>
              </a:tr>
              <a:tr h="438912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매일</a:t>
                      </a:r>
                      <a:endParaRPr lang="ko-KR" altLang="en-US" sz="1600" b="0" dirty="0"/>
                    </a:p>
                  </a:txBody>
                  <a:tcPr anchor="ctr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8289346"/>
                  </a:ext>
                </a:extLst>
              </a:tr>
              <a:tr h="438912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늦는다</a:t>
                      </a:r>
                      <a:endParaRPr lang="ko-KR" altLang="en-US" sz="1600" b="0" dirty="0"/>
                    </a:p>
                  </a:txBody>
                  <a:tcPr anchor="ctr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9361683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779A8BED-E9D5-7A4B-A7DC-BBBEFC23AA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4643197"/>
              </p:ext>
            </p:extLst>
          </p:nvPr>
        </p:nvGraphicFramePr>
        <p:xfrm>
          <a:off x="6205576" y="3283786"/>
          <a:ext cx="365760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4086217142"/>
                    </a:ext>
                  </a:extLst>
                </a:gridCol>
              </a:tblGrid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7503808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1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7294795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4851756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8289346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05467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300785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EEE99D6-D6C0-A84C-8E17-AC2776C174D8}"/>
              </a:ext>
            </a:extLst>
          </p:cNvPr>
          <p:cNvSpPr txBox="1"/>
          <p:nvPr/>
        </p:nvSpPr>
        <p:spPr>
          <a:xfrm>
            <a:off x="284035" y="599599"/>
            <a:ext cx="56145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One-hot Encoding ( 1-of-N encoding 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D01A0C-EF71-B745-B2F1-DB7DEA152A04}"/>
              </a:ext>
            </a:extLst>
          </p:cNvPr>
          <p:cNvSpPr txBox="1"/>
          <p:nvPr/>
        </p:nvSpPr>
        <p:spPr>
          <a:xfrm>
            <a:off x="4424620" y="5284107"/>
            <a:ext cx="35619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>
                <a:solidFill>
                  <a:schemeClr val="bg1">
                    <a:lumMod val="65000"/>
                  </a:schemeClr>
                </a:solidFill>
              </a:rPr>
              <a:t>나는</a:t>
            </a:r>
            <a:r>
              <a:rPr kumimoji="1" lang="ko-KR" altLang="en-US" sz="2400" dirty="0"/>
              <a:t> </a:t>
            </a:r>
            <a:r>
              <a:rPr kumimoji="1" lang="ko-KR" altLang="en-US" sz="2400" b="1" dirty="0">
                <a:solidFill>
                  <a:schemeClr val="bg1">
                    <a:lumMod val="65000"/>
                  </a:schemeClr>
                </a:solidFill>
              </a:rPr>
              <a:t>학교에 간다</a:t>
            </a:r>
            <a:r>
              <a:rPr kumimoji="1" lang="en-US" altLang="ko-KR" sz="2400" b="1" dirty="0">
                <a:solidFill>
                  <a:schemeClr val="bg1">
                    <a:lumMod val="65000"/>
                  </a:schemeClr>
                </a:solidFill>
              </a:rPr>
              <a:t>.</a:t>
            </a:r>
          </a:p>
          <a:p>
            <a:r>
              <a:rPr kumimoji="1" lang="ko-KR" altLang="en-US" sz="2400" b="1" dirty="0">
                <a:solidFill>
                  <a:schemeClr val="bg1">
                    <a:lumMod val="65000"/>
                  </a:schemeClr>
                </a:solidFill>
              </a:rPr>
              <a:t>나는 매일 학교에 </a:t>
            </a:r>
            <a:r>
              <a:rPr kumimoji="1" lang="ko-KR" altLang="en-US" sz="2400" b="1" dirty="0"/>
              <a:t>늦는다</a:t>
            </a:r>
            <a:r>
              <a:rPr kumimoji="1" lang="en-US" altLang="ko-KR" sz="2400" b="1" dirty="0"/>
              <a:t>.</a:t>
            </a:r>
            <a:endParaRPr kumimoji="1" lang="ko-KR" altLang="en-US" sz="24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4CD921C-2243-2D48-9A64-81DE06440E40}"/>
              </a:ext>
            </a:extLst>
          </p:cNvPr>
          <p:cNvSpPr txBox="1"/>
          <p:nvPr/>
        </p:nvSpPr>
        <p:spPr>
          <a:xfrm>
            <a:off x="728700" y="3875021"/>
            <a:ext cx="13019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>
                <a:solidFill>
                  <a:srgbClr val="C00000"/>
                </a:solidFill>
              </a:rPr>
              <a:t>Vocabulary</a:t>
            </a:r>
            <a:br>
              <a:rPr kumimoji="1" lang="en-US" altLang="ko-KR" dirty="0">
                <a:solidFill>
                  <a:srgbClr val="C00000"/>
                </a:solidFill>
              </a:rPr>
            </a:br>
            <a:r>
              <a:rPr kumimoji="1" lang="en-US" altLang="ko-KR" dirty="0">
                <a:solidFill>
                  <a:srgbClr val="C00000"/>
                </a:solidFill>
              </a:rPr>
              <a:t>(</a:t>
            </a:r>
            <a:r>
              <a:rPr kumimoji="1" lang="ko-KR" altLang="en-US" dirty="0">
                <a:solidFill>
                  <a:srgbClr val="C00000"/>
                </a:solidFill>
              </a:rPr>
              <a:t>단어 사전</a:t>
            </a:r>
            <a:r>
              <a:rPr kumimoji="1" lang="en-US" altLang="ko-KR" dirty="0">
                <a:solidFill>
                  <a:srgbClr val="C00000"/>
                </a:solidFill>
              </a:rPr>
              <a:t>)</a:t>
            </a:r>
            <a:endParaRPr kumimoji="1" lang="ko-KR" altLang="en-US" dirty="0">
              <a:solidFill>
                <a:srgbClr val="C00000"/>
              </a:solidFill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6402772E-072D-E242-9F42-04A3470860C7}"/>
              </a:ext>
            </a:extLst>
          </p:cNvPr>
          <p:cNvGraphicFramePr>
            <a:graphicFrameLocks noGrp="1"/>
          </p:cNvGraphicFramePr>
          <p:nvPr/>
        </p:nvGraphicFramePr>
        <p:xfrm>
          <a:off x="850094" y="1497581"/>
          <a:ext cx="1059170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9170">
                  <a:extLst>
                    <a:ext uri="{9D8B030D-6E8A-4147-A177-3AD203B41FA5}">
                      <a16:colId xmlns:a16="http://schemas.microsoft.com/office/drawing/2014/main" val="4086217142"/>
                    </a:ext>
                  </a:extLst>
                </a:gridCol>
              </a:tblGrid>
              <a:tr h="43891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나는</a:t>
                      </a:r>
                      <a:endParaRPr lang="ko-KR" altLang="en-US" sz="1600" b="0" dirty="0"/>
                    </a:p>
                  </a:txBody>
                  <a:tcPr anchor="ctr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7503808"/>
                  </a:ext>
                </a:extLst>
              </a:tr>
              <a:tr h="438912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학교에</a:t>
                      </a:r>
                      <a:endParaRPr lang="ko-KR" altLang="en-US" sz="1600" b="0" dirty="0"/>
                    </a:p>
                  </a:txBody>
                  <a:tcPr anchor="ctr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7294795"/>
                  </a:ext>
                </a:extLst>
              </a:tr>
              <a:tr h="4389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/>
                        <a:t>간다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4851756"/>
                  </a:ext>
                </a:extLst>
              </a:tr>
              <a:tr h="438912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매일</a:t>
                      </a:r>
                      <a:endParaRPr lang="ko-KR" altLang="en-US" sz="1600" b="0" dirty="0"/>
                    </a:p>
                  </a:txBody>
                  <a:tcPr anchor="ctr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8289346"/>
                  </a:ext>
                </a:extLst>
              </a:tr>
              <a:tr h="438912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늦는다</a:t>
                      </a:r>
                      <a:endParaRPr lang="ko-KR" altLang="en-US" sz="1600" b="0" dirty="0"/>
                    </a:p>
                  </a:txBody>
                  <a:tcPr anchor="ctr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9361683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4EF33484-A35D-3E44-937F-355BFC82F2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431758"/>
              </p:ext>
            </p:extLst>
          </p:nvPr>
        </p:nvGraphicFramePr>
        <p:xfrm>
          <a:off x="7032880" y="3283786"/>
          <a:ext cx="365760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4086217142"/>
                    </a:ext>
                  </a:extLst>
                </a:gridCol>
              </a:tblGrid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7503808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7294795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4851756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8289346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1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05467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75516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EEE99D6-D6C0-A84C-8E17-AC2776C174D8}"/>
              </a:ext>
            </a:extLst>
          </p:cNvPr>
          <p:cNvSpPr txBox="1"/>
          <p:nvPr/>
        </p:nvSpPr>
        <p:spPr>
          <a:xfrm>
            <a:off x="284035" y="599599"/>
            <a:ext cx="56145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One-hot Encoding ( 1-of-N encoding 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D01A0C-EF71-B745-B2F1-DB7DEA152A04}"/>
              </a:ext>
            </a:extLst>
          </p:cNvPr>
          <p:cNvSpPr txBox="1"/>
          <p:nvPr/>
        </p:nvSpPr>
        <p:spPr>
          <a:xfrm>
            <a:off x="4424620" y="5284107"/>
            <a:ext cx="35619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/>
              <a:t>나는</a:t>
            </a:r>
            <a:r>
              <a:rPr kumimoji="1" lang="ko-KR" altLang="en-US" sz="2400" dirty="0"/>
              <a:t> </a:t>
            </a:r>
            <a:r>
              <a:rPr kumimoji="1" lang="ko-KR" altLang="en-US" sz="2400" b="1" dirty="0"/>
              <a:t>학교에 간다</a:t>
            </a:r>
            <a:r>
              <a:rPr kumimoji="1" lang="en-US" altLang="ko-KR" sz="2400" b="1" dirty="0"/>
              <a:t>.</a:t>
            </a:r>
          </a:p>
          <a:p>
            <a:r>
              <a:rPr kumimoji="1" lang="ko-KR" altLang="en-US" sz="2400" b="1" dirty="0">
                <a:solidFill>
                  <a:schemeClr val="bg1">
                    <a:lumMod val="65000"/>
                  </a:schemeClr>
                </a:solidFill>
              </a:rPr>
              <a:t>나는 매일 학교에 늦는다</a:t>
            </a:r>
            <a:r>
              <a:rPr kumimoji="1" lang="en-US" altLang="ko-KR" sz="2400" b="1" dirty="0">
                <a:solidFill>
                  <a:schemeClr val="bg1">
                    <a:lumMod val="65000"/>
                  </a:schemeClr>
                </a:solidFill>
              </a:rPr>
              <a:t>.</a:t>
            </a:r>
            <a:endParaRPr kumimoji="1" lang="ko-KR" altLang="en-US" sz="24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4CD921C-2243-2D48-9A64-81DE06440E40}"/>
              </a:ext>
            </a:extLst>
          </p:cNvPr>
          <p:cNvSpPr txBox="1"/>
          <p:nvPr/>
        </p:nvSpPr>
        <p:spPr>
          <a:xfrm>
            <a:off x="728700" y="3875021"/>
            <a:ext cx="13019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>
                <a:solidFill>
                  <a:srgbClr val="C00000"/>
                </a:solidFill>
              </a:rPr>
              <a:t>Vocabulary</a:t>
            </a:r>
            <a:br>
              <a:rPr kumimoji="1" lang="en-US" altLang="ko-KR" dirty="0">
                <a:solidFill>
                  <a:srgbClr val="C00000"/>
                </a:solidFill>
              </a:rPr>
            </a:br>
            <a:r>
              <a:rPr kumimoji="1" lang="en-US" altLang="ko-KR" dirty="0">
                <a:solidFill>
                  <a:srgbClr val="C00000"/>
                </a:solidFill>
              </a:rPr>
              <a:t>(</a:t>
            </a:r>
            <a:r>
              <a:rPr kumimoji="1" lang="ko-KR" altLang="en-US" dirty="0">
                <a:solidFill>
                  <a:srgbClr val="C00000"/>
                </a:solidFill>
              </a:rPr>
              <a:t>단어 사전</a:t>
            </a:r>
            <a:r>
              <a:rPr kumimoji="1" lang="en-US" altLang="ko-KR" dirty="0">
                <a:solidFill>
                  <a:srgbClr val="C00000"/>
                </a:solidFill>
              </a:rPr>
              <a:t>)</a:t>
            </a:r>
            <a:endParaRPr kumimoji="1" lang="ko-KR" altLang="en-US" dirty="0">
              <a:solidFill>
                <a:srgbClr val="C00000"/>
              </a:solidFill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6402772E-072D-E242-9F42-04A3470860C7}"/>
              </a:ext>
            </a:extLst>
          </p:cNvPr>
          <p:cNvGraphicFramePr>
            <a:graphicFrameLocks noGrp="1"/>
          </p:cNvGraphicFramePr>
          <p:nvPr/>
        </p:nvGraphicFramePr>
        <p:xfrm>
          <a:off x="850094" y="1497581"/>
          <a:ext cx="1059170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9170">
                  <a:extLst>
                    <a:ext uri="{9D8B030D-6E8A-4147-A177-3AD203B41FA5}">
                      <a16:colId xmlns:a16="http://schemas.microsoft.com/office/drawing/2014/main" val="4086217142"/>
                    </a:ext>
                  </a:extLst>
                </a:gridCol>
              </a:tblGrid>
              <a:tr h="43891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나는</a:t>
                      </a:r>
                      <a:endParaRPr lang="ko-KR" altLang="en-US" sz="1600" b="0" dirty="0"/>
                    </a:p>
                  </a:txBody>
                  <a:tcPr anchor="ctr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7503808"/>
                  </a:ext>
                </a:extLst>
              </a:tr>
              <a:tr h="438912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학교에</a:t>
                      </a:r>
                      <a:endParaRPr lang="ko-KR" altLang="en-US" sz="1600" b="0" dirty="0"/>
                    </a:p>
                  </a:txBody>
                  <a:tcPr anchor="ctr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7294795"/>
                  </a:ext>
                </a:extLst>
              </a:tr>
              <a:tr h="4389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/>
                        <a:t>간다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4851756"/>
                  </a:ext>
                </a:extLst>
              </a:tr>
              <a:tr h="438912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매일</a:t>
                      </a:r>
                      <a:endParaRPr lang="ko-KR" altLang="en-US" sz="1600" b="0" dirty="0"/>
                    </a:p>
                  </a:txBody>
                  <a:tcPr anchor="ctr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8289346"/>
                  </a:ext>
                </a:extLst>
              </a:tr>
              <a:tr h="438912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늦는다</a:t>
                      </a:r>
                      <a:endParaRPr lang="ko-KR" altLang="en-US" sz="1600" b="0" dirty="0"/>
                    </a:p>
                  </a:txBody>
                  <a:tcPr anchor="ctr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9361683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4EF33484-A35D-3E44-937F-355BFC82F2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3148223"/>
              </p:ext>
            </p:extLst>
          </p:nvPr>
        </p:nvGraphicFramePr>
        <p:xfrm>
          <a:off x="5898585" y="2960621"/>
          <a:ext cx="365760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4086217142"/>
                    </a:ext>
                  </a:extLst>
                </a:gridCol>
              </a:tblGrid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7503808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7294795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1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4851756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8289346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0546733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ABF336D9-CB68-6F4A-B14A-8EE2CC7E35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786892"/>
              </p:ext>
            </p:extLst>
          </p:nvPr>
        </p:nvGraphicFramePr>
        <p:xfrm>
          <a:off x="5532825" y="2960621"/>
          <a:ext cx="365760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4086217142"/>
                    </a:ext>
                  </a:extLst>
                </a:gridCol>
              </a:tblGrid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7503808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1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7294795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4851756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8289346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0546733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3E529A52-DBF0-E442-A750-C7A0A77C8E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8251684"/>
              </p:ext>
            </p:extLst>
          </p:nvPr>
        </p:nvGraphicFramePr>
        <p:xfrm>
          <a:off x="5167065" y="2960621"/>
          <a:ext cx="365760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4086217142"/>
                    </a:ext>
                  </a:extLst>
                </a:gridCol>
              </a:tblGrid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7503808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7294795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4851756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8289346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05467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069983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EEE99D6-D6C0-A84C-8E17-AC2776C174D8}"/>
              </a:ext>
            </a:extLst>
          </p:cNvPr>
          <p:cNvSpPr txBox="1"/>
          <p:nvPr/>
        </p:nvSpPr>
        <p:spPr>
          <a:xfrm>
            <a:off x="284035" y="599599"/>
            <a:ext cx="56145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One-hot Encoding ( 1-of-N encoding 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D01A0C-EF71-B745-B2F1-DB7DEA152A04}"/>
              </a:ext>
            </a:extLst>
          </p:cNvPr>
          <p:cNvSpPr txBox="1"/>
          <p:nvPr/>
        </p:nvSpPr>
        <p:spPr>
          <a:xfrm>
            <a:off x="4424620" y="5284107"/>
            <a:ext cx="35619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>
                <a:solidFill>
                  <a:schemeClr val="bg1">
                    <a:lumMod val="65000"/>
                  </a:schemeClr>
                </a:solidFill>
              </a:rPr>
              <a:t>나는</a:t>
            </a:r>
            <a:r>
              <a:rPr kumimoji="1" lang="ko-KR" altLang="en-US" sz="24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kumimoji="1" lang="ko-KR" altLang="en-US" sz="2400" b="1" dirty="0">
                <a:solidFill>
                  <a:schemeClr val="bg1">
                    <a:lumMod val="65000"/>
                  </a:schemeClr>
                </a:solidFill>
              </a:rPr>
              <a:t>학교에 간다</a:t>
            </a:r>
            <a:r>
              <a:rPr kumimoji="1" lang="en-US" altLang="ko-KR" sz="2400" b="1" dirty="0">
                <a:solidFill>
                  <a:schemeClr val="bg1">
                    <a:lumMod val="65000"/>
                  </a:schemeClr>
                </a:solidFill>
              </a:rPr>
              <a:t>.</a:t>
            </a:r>
          </a:p>
          <a:p>
            <a:r>
              <a:rPr kumimoji="1" lang="ko-KR" altLang="en-US" sz="2400" b="1" dirty="0"/>
              <a:t>나는 매일 학교에 늦는다</a:t>
            </a:r>
            <a:r>
              <a:rPr kumimoji="1" lang="en-US" altLang="ko-KR" sz="2400" b="1" dirty="0"/>
              <a:t>.</a:t>
            </a:r>
            <a:endParaRPr kumimoji="1" lang="ko-KR" altLang="en-US" sz="24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4CD921C-2243-2D48-9A64-81DE06440E40}"/>
              </a:ext>
            </a:extLst>
          </p:cNvPr>
          <p:cNvSpPr txBox="1"/>
          <p:nvPr/>
        </p:nvSpPr>
        <p:spPr>
          <a:xfrm>
            <a:off x="728700" y="3875021"/>
            <a:ext cx="13019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>
                <a:solidFill>
                  <a:srgbClr val="C00000"/>
                </a:solidFill>
              </a:rPr>
              <a:t>Vocabulary</a:t>
            </a:r>
            <a:br>
              <a:rPr kumimoji="1" lang="en-US" altLang="ko-KR" dirty="0">
                <a:solidFill>
                  <a:srgbClr val="C00000"/>
                </a:solidFill>
              </a:rPr>
            </a:br>
            <a:r>
              <a:rPr kumimoji="1" lang="en-US" altLang="ko-KR" dirty="0">
                <a:solidFill>
                  <a:srgbClr val="C00000"/>
                </a:solidFill>
              </a:rPr>
              <a:t>(</a:t>
            </a:r>
            <a:r>
              <a:rPr kumimoji="1" lang="ko-KR" altLang="en-US" dirty="0">
                <a:solidFill>
                  <a:srgbClr val="C00000"/>
                </a:solidFill>
              </a:rPr>
              <a:t>단어 사전</a:t>
            </a:r>
            <a:r>
              <a:rPr kumimoji="1" lang="en-US" altLang="ko-KR" dirty="0">
                <a:solidFill>
                  <a:srgbClr val="C00000"/>
                </a:solidFill>
              </a:rPr>
              <a:t>)</a:t>
            </a:r>
            <a:endParaRPr kumimoji="1" lang="ko-KR" altLang="en-US" dirty="0">
              <a:solidFill>
                <a:srgbClr val="C00000"/>
              </a:solidFill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6402772E-072D-E242-9F42-04A3470860C7}"/>
              </a:ext>
            </a:extLst>
          </p:cNvPr>
          <p:cNvGraphicFramePr>
            <a:graphicFrameLocks noGrp="1"/>
          </p:cNvGraphicFramePr>
          <p:nvPr/>
        </p:nvGraphicFramePr>
        <p:xfrm>
          <a:off x="850094" y="1497581"/>
          <a:ext cx="1059170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9170">
                  <a:extLst>
                    <a:ext uri="{9D8B030D-6E8A-4147-A177-3AD203B41FA5}">
                      <a16:colId xmlns:a16="http://schemas.microsoft.com/office/drawing/2014/main" val="4086217142"/>
                    </a:ext>
                  </a:extLst>
                </a:gridCol>
              </a:tblGrid>
              <a:tr h="43891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나는</a:t>
                      </a:r>
                      <a:endParaRPr lang="ko-KR" altLang="en-US" sz="1600" b="0" dirty="0"/>
                    </a:p>
                  </a:txBody>
                  <a:tcPr anchor="ctr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7503808"/>
                  </a:ext>
                </a:extLst>
              </a:tr>
              <a:tr h="438912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학교에</a:t>
                      </a:r>
                      <a:endParaRPr lang="ko-KR" altLang="en-US" sz="1600" b="0" dirty="0"/>
                    </a:p>
                  </a:txBody>
                  <a:tcPr anchor="ctr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7294795"/>
                  </a:ext>
                </a:extLst>
              </a:tr>
              <a:tr h="4389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/>
                        <a:t>간다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4851756"/>
                  </a:ext>
                </a:extLst>
              </a:tr>
              <a:tr h="438912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매일</a:t>
                      </a:r>
                      <a:endParaRPr lang="ko-KR" altLang="en-US" sz="1600" b="0" dirty="0"/>
                    </a:p>
                  </a:txBody>
                  <a:tcPr anchor="ctr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8289346"/>
                  </a:ext>
                </a:extLst>
              </a:tr>
              <a:tr h="438912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늦는다</a:t>
                      </a:r>
                      <a:endParaRPr lang="ko-KR" altLang="en-US" sz="1600" b="0" dirty="0"/>
                    </a:p>
                  </a:txBody>
                  <a:tcPr anchor="ctr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9361683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4EF33484-A35D-3E44-937F-355BFC82F2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3386021"/>
              </p:ext>
            </p:extLst>
          </p:nvPr>
        </p:nvGraphicFramePr>
        <p:xfrm>
          <a:off x="6257400" y="2960621"/>
          <a:ext cx="365760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4086217142"/>
                    </a:ext>
                  </a:extLst>
                </a:gridCol>
              </a:tblGrid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7503808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1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7294795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4851756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8289346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0546733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ABF336D9-CB68-6F4A-B14A-8EE2CC7E35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8379318"/>
              </p:ext>
            </p:extLst>
          </p:nvPr>
        </p:nvGraphicFramePr>
        <p:xfrm>
          <a:off x="5891640" y="2960621"/>
          <a:ext cx="365760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4086217142"/>
                    </a:ext>
                  </a:extLst>
                </a:gridCol>
              </a:tblGrid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7503808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7294795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4851756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1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8289346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0546733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3E529A52-DBF0-E442-A750-C7A0A77C8E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9376755"/>
              </p:ext>
            </p:extLst>
          </p:nvPr>
        </p:nvGraphicFramePr>
        <p:xfrm>
          <a:off x="5525880" y="2960621"/>
          <a:ext cx="365760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4086217142"/>
                    </a:ext>
                  </a:extLst>
                </a:gridCol>
              </a:tblGrid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7503808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7294795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4851756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8289346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0546733"/>
                  </a:ext>
                </a:extLst>
              </a:tr>
            </a:tbl>
          </a:graphicData>
        </a:graphic>
      </p:graphicFrame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3C2C9AC3-71A3-CF47-B1DD-0B48D6145F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5595248"/>
              </p:ext>
            </p:extLst>
          </p:nvPr>
        </p:nvGraphicFramePr>
        <p:xfrm>
          <a:off x="6623160" y="2960621"/>
          <a:ext cx="365760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4086217142"/>
                    </a:ext>
                  </a:extLst>
                </a:gridCol>
              </a:tblGrid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7503808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7294795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4851756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8289346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1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05467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375041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68B49DC0-979D-B843-8529-9012B55D81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6994506"/>
              </p:ext>
            </p:extLst>
          </p:nvPr>
        </p:nvGraphicFramePr>
        <p:xfrm>
          <a:off x="6218780" y="1907326"/>
          <a:ext cx="365760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4086217142"/>
                    </a:ext>
                  </a:extLst>
                </a:gridCol>
              </a:tblGrid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7503808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1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7294795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4851756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8289346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0546733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D23B6243-E8E0-774F-9BA7-D437E21B54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9022668"/>
              </p:ext>
            </p:extLst>
          </p:nvPr>
        </p:nvGraphicFramePr>
        <p:xfrm>
          <a:off x="5853020" y="1907326"/>
          <a:ext cx="365760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4086217142"/>
                    </a:ext>
                  </a:extLst>
                </a:gridCol>
              </a:tblGrid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7503808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7294795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4851756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1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8289346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0546733"/>
                  </a:ext>
                </a:extLst>
              </a:tr>
            </a:tbl>
          </a:graphicData>
        </a:graphic>
      </p:graphicFrame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E7A79588-A379-2846-98F2-78045199C8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8216697"/>
              </p:ext>
            </p:extLst>
          </p:nvPr>
        </p:nvGraphicFramePr>
        <p:xfrm>
          <a:off x="5487260" y="1907326"/>
          <a:ext cx="365760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4086217142"/>
                    </a:ext>
                  </a:extLst>
                </a:gridCol>
              </a:tblGrid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7503808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7294795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4851756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8289346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0546733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BCA623F8-B81E-FE4E-BF22-F99B04EC9D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0519015"/>
              </p:ext>
            </p:extLst>
          </p:nvPr>
        </p:nvGraphicFramePr>
        <p:xfrm>
          <a:off x="6584540" y="1907326"/>
          <a:ext cx="365760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4086217142"/>
                    </a:ext>
                  </a:extLst>
                </a:gridCol>
              </a:tblGrid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7503808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7294795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4851756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8289346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1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054673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8EEE99D6-D6C0-A84C-8E17-AC2776C174D8}"/>
              </a:ext>
            </a:extLst>
          </p:cNvPr>
          <p:cNvSpPr txBox="1"/>
          <p:nvPr/>
        </p:nvSpPr>
        <p:spPr>
          <a:xfrm>
            <a:off x="284035" y="599599"/>
            <a:ext cx="56145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One-hot Encoding ( 1-of-N encoding 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E7BAC9F-C914-A44F-862A-A3B5459C17E8}"/>
              </a:ext>
            </a:extLst>
          </p:cNvPr>
          <p:cNvSpPr txBox="1"/>
          <p:nvPr/>
        </p:nvSpPr>
        <p:spPr>
          <a:xfrm>
            <a:off x="1637401" y="4459938"/>
            <a:ext cx="1054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Text Data</a:t>
            </a:r>
            <a:endParaRPr kumimoji="1"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6109F2E-7A59-7D48-9DE6-50B5076BD9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1668" y="2507528"/>
            <a:ext cx="1842944" cy="1842944"/>
          </a:xfrm>
          <a:prstGeom prst="rect">
            <a:avLst/>
          </a:prstGeom>
        </p:spPr>
      </p:pic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826614B8-9293-0C43-93F7-653EF74E87DE}"/>
              </a:ext>
            </a:extLst>
          </p:cNvPr>
          <p:cNvCxnSpPr>
            <a:cxnSpLocks/>
            <a:stCxn id="2" idx="3"/>
          </p:cNvCxnSpPr>
          <p:nvPr/>
        </p:nvCxnSpPr>
        <p:spPr>
          <a:xfrm>
            <a:off x="3194612" y="3429000"/>
            <a:ext cx="1018573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0444BB59-523D-2046-9C52-73FAD13DFC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7010582"/>
              </p:ext>
            </p:extLst>
          </p:nvPr>
        </p:nvGraphicFramePr>
        <p:xfrm>
          <a:off x="5278118" y="3158280"/>
          <a:ext cx="365760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4086217142"/>
                    </a:ext>
                  </a:extLst>
                </a:gridCol>
              </a:tblGrid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7503808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7294795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1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4851756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8289346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0546733"/>
                  </a:ext>
                </a:extLst>
              </a:tr>
            </a:tbl>
          </a:graphicData>
        </a:graphic>
      </p:graphicFrame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491A3D4F-989C-EB48-BDD7-1A358F9D50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7431470"/>
              </p:ext>
            </p:extLst>
          </p:nvPr>
        </p:nvGraphicFramePr>
        <p:xfrm>
          <a:off x="4912358" y="3158280"/>
          <a:ext cx="365760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4086217142"/>
                    </a:ext>
                  </a:extLst>
                </a:gridCol>
              </a:tblGrid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7503808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1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7294795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4851756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8289346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0546733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F81AF97-1011-9E49-B57F-97851C83C1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5655027"/>
              </p:ext>
            </p:extLst>
          </p:nvPr>
        </p:nvGraphicFramePr>
        <p:xfrm>
          <a:off x="4546598" y="3158280"/>
          <a:ext cx="365760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4086217142"/>
                    </a:ext>
                  </a:extLst>
                </a:gridCol>
              </a:tblGrid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7503808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7294795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4851756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8289346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0546733"/>
                  </a:ext>
                </a:extLst>
              </a:tr>
            </a:tbl>
          </a:graphicData>
        </a:graphic>
      </p:graphicFrame>
      <p:pic>
        <p:nvPicPr>
          <p:cNvPr id="21" name="그림 20">
            <a:extLst>
              <a:ext uri="{FF2B5EF4-FFF2-40B4-BE49-F238E27FC236}">
                <a16:creationId xmlns:a16="http://schemas.microsoft.com/office/drawing/2014/main" id="{9B01DD04-4AED-DC4D-91E8-5F00375D3A4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1576" r="20140"/>
          <a:stretch/>
        </p:blipFill>
        <p:spPr>
          <a:xfrm>
            <a:off x="8826418" y="2303931"/>
            <a:ext cx="1911602" cy="3034180"/>
          </a:xfrm>
          <a:prstGeom prst="rect">
            <a:avLst/>
          </a:prstGeom>
        </p:spPr>
      </p:pic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45E745A6-F340-704D-A7E1-95052CA578C7}"/>
              </a:ext>
            </a:extLst>
          </p:cNvPr>
          <p:cNvCxnSpPr>
            <a:cxnSpLocks/>
          </p:cNvCxnSpPr>
          <p:nvPr/>
        </p:nvCxnSpPr>
        <p:spPr>
          <a:xfrm>
            <a:off x="7443882" y="3429000"/>
            <a:ext cx="1018573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10434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68B49DC0-979D-B843-8529-9012B55D81B9}"/>
              </a:ext>
            </a:extLst>
          </p:cNvPr>
          <p:cNvGraphicFramePr>
            <a:graphicFrameLocks noGrp="1"/>
          </p:cNvGraphicFramePr>
          <p:nvPr/>
        </p:nvGraphicFramePr>
        <p:xfrm>
          <a:off x="6218780" y="1907326"/>
          <a:ext cx="365760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4086217142"/>
                    </a:ext>
                  </a:extLst>
                </a:gridCol>
              </a:tblGrid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7503808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1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7294795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4851756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8289346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0546733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D23B6243-E8E0-774F-9BA7-D437E21B54FE}"/>
              </a:ext>
            </a:extLst>
          </p:cNvPr>
          <p:cNvGraphicFramePr>
            <a:graphicFrameLocks noGrp="1"/>
          </p:cNvGraphicFramePr>
          <p:nvPr/>
        </p:nvGraphicFramePr>
        <p:xfrm>
          <a:off x="5853020" y="1907326"/>
          <a:ext cx="365760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4086217142"/>
                    </a:ext>
                  </a:extLst>
                </a:gridCol>
              </a:tblGrid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7503808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7294795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4851756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1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8289346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0546733"/>
                  </a:ext>
                </a:extLst>
              </a:tr>
            </a:tbl>
          </a:graphicData>
        </a:graphic>
      </p:graphicFrame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E7A79588-A379-2846-98F2-78045199C8B1}"/>
              </a:ext>
            </a:extLst>
          </p:cNvPr>
          <p:cNvGraphicFramePr>
            <a:graphicFrameLocks noGrp="1"/>
          </p:cNvGraphicFramePr>
          <p:nvPr/>
        </p:nvGraphicFramePr>
        <p:xfrm>
          <a:off x="5487260" y="1907326"/>
          <a:ext cx="365760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4086217142"/>
                    </a:ext>
                  </a:extLst>
                </a:gridCol>
              </a:tblGrid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7503808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7294795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4851756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8289346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0546733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BCA623F8-B81E-FE4E-BF22-F99B04EC9D76}"/>
              </a:ext>
            </a:extLst>
          </p:cNvPr>
          <p:cNvGraphicFramePr>
            <a:graphicFrameLocks noGrp="1"/>
          </p:cNvGraphicFramePr>
          <p:nvPr/>
        </p:nvGraphicFramePr>
        <p:xfrm>
          <a:off x="6584540" y="1907326"/>
          <a:ext cx="365760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4086217142"/>
                    </a:ext>
                  </a:extLst>
                </a:gridCol>
              </a:tblGrid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7503808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7294795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4851756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8289346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1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054673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8EEE99D6-D6C0-A84C-8E17-AC2776C174D8}"/>
              </a:ext>
            </a:extLst>
          </p:cNvPr>
          <p:cNvSpPr txBox="1"/>
          <p:nvPr/>
        </p:nvSpPr>
        <p:spPr>
          <a:xfrm>
            <a:off x="284035" y="599599"/>
            <a:ext cx="56145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One-hot Encoding ( 1-of-N encoding 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E7BAC9F-C914-A44F-862A-A3B5459C17E8}"/>
              </a:ext>
            </a:extLst>
          </p:cNvPr>
          <p:cNvSpPr txBox="1"/>
          <p:nvPr/>
        </p:nvSpPr>
        <p:spPr>
          <a:xfrm>
            <a:off x="1637401" y="4459938"/>
            <a:ext cx="1054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Text Data</a:t>
            </a:r>
            <a:endParaRPr kumimoji="1"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6109F2E-7A59-7D48-9DE6-50B5076BD9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1668" y="2507528"/>
            <a:ext cx="1842944" cy="1842944"/>
          </a:xfrm>
          <a:prstGeom prst="rect">
            <a:avLst/>
          </a:prstGeom>
        </p:spPr>
      </p:pic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826614B8-9293-0C43-93F7-653EF74E87DE}"/>
              </a:ext>
            </a:extLst>
          </p:cNvPr>
          <p:cNvCxnSpPr>
            <a:cxnSpLocks/>
            <a:stCxn id="2" idx="3"/>
          </p:cNvCxnSpPr>
          <p:nvPr/>
        </p:nvCxnSpPr>
        <p:spPr>
          <a:xfrm>
            <a:off x="3194612" y="3429000"/>
            <a:ext cx="1018573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0444BB59-523D-2046-9C52-73FAD13DFC0E}"/>
              </a:ext>
            </a:extLst>
          </p:cNvPr>
          <p:cNvGraphicFramePr>
            <a:graphicFrameLocks noGrp="1"/>
          </p:cNvGraphicFramePr>
          <p:nvPr/>
        </p:nvGraphicFramePr>
        <p:xfrm>
          <a:off x="5278118" y="3158280"/>
          <a:ext cx="365760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4086217142"/>
                    </a:ext>
                  </a:extLst>
                </a:gridCol>
              </a:tblGrid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7503808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7294795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1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4851756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8289346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0546733"/>
                  </a:ext>
                </a:extLst>
              </a:tr>
            </a:tbl>
          </a:graphicData>
        </a:graphic>
      </p:graphicFrame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491A3D4F-989C-EB48-BDD7-1A358F9D5061}"/>
              </a:ext>
            </a:extLst>
          </p:cNvPr>
          <p:cNvGraphicFramePr>
            <a:graphicFrameLocks noGrp="1"/>
          </p:cNvGraphicFramePr>
          <p:nvPr/>
        </p:nvGraphicFramePr>
        <p:xfrm>
          <a:off x="4912358" y="3158280"/>
          <a:ext cx="365760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4086217142"/>
                    </a:ext>
                  </a:extLst>
                </a:gridCol>
              </a:tblGrid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7503808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1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7294795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4851756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8289346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0546733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F81AF97-1011-9E49-B57F-97851C83C1CD}"/>
              </a:ext>
            </a:extLst>
          </p:cNvPr>
          <p:cNvGraphicFramePr>
            <a:graphicFrameLocks noGrp="1"/>
          </p:cNvGraphicFramePr>
          <p:nvPr/>
        </p:nvGraphicFramePr>
        <p:xfrm>
          <a:off x="4546598" y="3158280"/>
          <a:ext cx="365760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4086217142"/>
                    </a:ext>
                  </a:extLst>
                </a:gridCol>
              </a:tblGrid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7503808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7294795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4851756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8289346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0546733"/>
                  </a:ext>
                </a:extLst>
              </a:tr>
            </a:tbl>
          </a:graphicData>
        </a:graphic>
      </p:graphicFrame>
      <p:pic>
        <p:nvPicPr>
          <p:cNvPr id="21" name="그림 20">
            <a:extLst>
              <a:ext uri="{FF2B5EF4-FFF2-40B4-BE49-F238E27FC236}">
                <a16:creationId xmlns:a16="http://schemas.microsoft.com/office/drawing/2014/main" id="{9B01DD04-4AED-DC4D-91E8-5F00375D3A4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1576" r="20140"/>
          <a:stretch/>
        </p:blipFill>
        <p:spPr>
          <a:xfrm>
            <a:off x="8826418" y="2303931"/>
            <a:ext cx="1911602" cy="3034180"/>
          </a:xfrm>
          <a:prstGeom prst="rect">
            <a:avLst/>
          </a:prstGeom>
        </p:spPr>
      </p:pic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45E745A6-F340-704D-A7E1-95052CA578C7}"/>
              </a:ext>
            </a:extLst>
          </p:cNvPr>
          <p:cNvCxnSpPr>
            <a:cxnSpLocks/>
          </p:cNvCxnSpPr>
          <p:nvPr/>
        </p:nvCxnSpPr>
        <p:spPr>
          <a:xfrm>
            <a:off x="7443882" y="3429000"/>
            <a:ext cx="1018573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35E6C74C-4C24-8E40-9767-7841DE155E16}"/>
              </a:ext>
            </a:extLst>
          </p:cNvPr>
          <p:cNvSpPr txBox="1"/>
          <p:nvPr/>
        </p:nvSpPr>
        <p:spPr>
          <a:xfrm>
            <a:off x="5020003" y="5505651"/>
            <a:ext cx="1686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1"/>
                </a:solidFill>
              </a:rPr>
              <a:t>Input: Sentence</a:t>
            </a:r>
            <a:endParaRPr kumimoji="1" lang="ko-KR" altLang="en-US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61702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68B49DC0-979D-B843-8529-9012B55D81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9493823"/>
              </p:ext>
            </p:extLst>
          </p:nvPr>
        </p:nvGraphicFramePr>
        <p:xfrm>
          <a:off x="6348399" y="2514600"/>
          <a:ext cx="365760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4086217142"/>
                    </a:ext>
                  </a:extLst>
                </a:gridCol>
              </a:tblGrid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7503808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1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7294795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4851756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8289346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0546733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D23B6243-E8E0-774F-9BA7-D437E21B54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8870934"/>
              </p:ext>
            </p:extLst>
          </p:nvPr>
        </p:nvGraphicFramePr>
        <p:xfrm>
          <a:off x="5982639" y="2514600"/>
          <a:ext cx="365760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4086217142"/>
                    </a:ext>
                  </a:extLst>
                </a:gridCol>
              </a:tblGrid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7503808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7294795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4851756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1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8289346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0546733"/>
                  </a:ext>
                </a:extLst>
              </a:tr>
            </a:tbl>
          </a:graphicData>
        </a:graphic>
      </p:graphicFrame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E7A79588-A379-2846-98F2-78045199C8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8113410"/>
              </p:ext>
            </p:extLst>
          </p:nvPr>
        </p:nvGraphicFramePr>
        <p:xfrm>
          <a:off x="5616879" y="2514600"/>
          <a:ext cx="365760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4086217142"/>
                    </a:ext>
                  </a:extLst>
                </a:gridCol>
              </a:tblGrid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7503808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7294795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4851756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8289346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0546733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BCA623F8-B81E-FE4E-BF22-F99B04EC9D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716153"/>
              </p:ext>
            </p:extLst>
          </p:nvPr>
        </p:nvGraphicFramePr>
        <p:xfrm>
          <a:off x="6714159" y="2514600"/>
          <a:ext cx="365760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4086217142"/>
                    </a:ext>
                  </a:extLst>
                </a:gridCol>
              </a:tblGrid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7503808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7294795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4851756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8289346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1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054673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8EEE99D6-D6C0-A84C-8E17-AC2776C174D8}"/>
              </a:ext>
            </a:extLst>
          </p:cNvPr>
          <p:cNvSpPr txBox="1"/>
          <p:nvPr/>
        </p:nvSpPr>
        <p:spPr>
          <a:xfrm>
            <a:off x="284035" y="599599"/>
            <a:ext cx="56145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One-hot Encoding ( 1-of-N encoding 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E7BAC9F-C914-A44F-862A-A3B5459C17E8}"/>
              </a:ext>
            </a:extLst>
          </p:cNvPr>
          <p:cNvSpPr txBox="1"/>
          <p:nvPr/>
        </p:nvSpPr>
        <p:spPr>
          <a:xfrm>
            <a:off x="1637401" y="4459938"/>
            <a:ext cx="1054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Text Data</a:t>
            </a:r>
            <a:endParaRPr kumimoji="1"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6109F2E-7A59-7D48-9DE6-50B5076BD9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1668" y="2507528"/>
            <a:ext cx="1842944" cy="1842944"/>
          </a:xfrm>
          <a:prstGeom prst="rect">
            <a:avLst/>
          </a:prstGeom>
        </p:spPr>
      </p:pic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826614B8-9293-0C43-93F7-653EF74E87DE}"/>
              </a:ext>
            </a:extLst>
          </p:cNvPr>
          <p:cNvCxnSpPr>
            <a:cxnSpLocks/>
            <a:stCxn id="2" idx="3"/>
          </p:cNvCxnSpPr>
          <p:nvPr/>
        </p:nvCxnSpPr>
        <p:spPr>
          <a:xfrm>
            <a:off x="3194612" y="3429000"/>
            <a:ext cx="1018573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0444BB59-523D-2046-9C52-73FAD13DFC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7973946"/>
              </p:ext>
            </p:extLst>
          </p:nvPr>
        </p:nvGraphicFramePr>
        <p:xfrm>
          <a:off x="5249365" y="2514600"/>
          <a:ext cx="365760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4086217142"/>
                    </a:ext>
                  </a:extLst>
                </a:gridCol>
              </a:tblGrid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7503808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7294795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1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4851756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8289346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0546733"/>
                  </a:ext>
                </a:extLst>
              </a:tr>
            </a:tbl>
          </a:graphicData>
        </a:graphic>
      </p:graphicFrame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491A3D4F-989C-EB48-BDD7-1A358F9D50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9846215"/>
              </p:ext>
            </p:extLst>
          </p:nvPr>
        </p:nvGraphicFramePr>
        <p:xfrm>
          <a:off x="4883605" y="2514600"/>
          <a:ext cx="365760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4086217142"/>
                    </a:ext>
                  </a:extLst>
                </a:gridCol>
              </a:tblGrid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7503808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1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7294795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4851756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8289346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0546733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F81AF97-1011-9E49-B57F-97851C83C1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9968662"/>
              </p:ext>
            </p:extLst>
          </p:nvPr>
        </p:nvGraphicFramePr>
        <p:xfrm>
          <a:off x="4517845" y="2514600"/>
          <a:ext cx="365760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4086217142"/>
                    </a:ext>
                  </a:extLst>
                </a:gridCol>
              </a:tblGrid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7503808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7294795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4851756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8289346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0546733"/>
                  </a:ext>
                </a:extLst>
              </a:tr>
            </a:tbl>
          </a:graphicData>
        </a:graphic>
      </p:graphicFrame>
      <p:pic>
        <p:nvPicPr>
          <p:cNvPr id="21" name="그림 20">
            <a:extLst>
              <a:ext uri="{FF2B5EF4-FFF2-40B4-BE49-F238E27FC236}">
                <a16:creationId xmlns:a16="http://schemas.microsoft.com/office/drawing/2014/main" id="{9B01DD04-4AED-DC4D-91E8-5F00375D3A4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1576" r="20140"/>
          <a:stretch/>
        </p:blipFill>
        <p:spPr>
          <a:xfrm>
            <a:off x="8826418" y="2303931"/>
            <a:ext cx="1911602" cy="3034180"/>
          </a:xfrm>
          <a:prstGeom prst="rect">
            <a:avLst/>
          </a:prstGeom>
        </p:spPr>
      </p:pic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45E745A6-F340-704D-A7E1-95052CA578C7}"/>
              </a:ext>
            </a:extLst>
          </p:cNvPr>
          <p:cNvCxnSpPr>
            <a:cxnSpLocks/>
          </p:cNvCxnSpPr>
          <p:nvPr/>
        </p:nvCxnSpPr>
        <p:spPr>
          <a:xfrm>
            <a:off x="7443882" y="3429000"/>
            <a:ext cx="1018573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3FB283FA-E11C-DD43-A34E-2C38B6A24C68}"/>
              </a:ext>
            </a:extLst>
          </p:cNvPr>
          <p:cNvSpPr txBox="1"/>
          <p:nvPr/>
        </p:nvSpPr>
        <p:spPr>
          <a:xfrm>
            <a:off x="5020003" y="5505651"/>
            <a:ext cx="1806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1"/>
                </a:solidFill>
              </a:rPr>
              <a:t>Input: Document</a:t>
            </a:r>
            <a:endParaRPr kumimoji="1" lang="ko-KR" altLang="en-US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700554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EEE99D6-D6C0-A84C-8E17-AC2776C174D8}"/>
              </a:ext>
            </a:extLst>
          </p:cNvPr>
          <p:cNvSpPr txBox="1"/>
          <p:nvPr/>
        </p:nvSpPr>
        <p:spPr>
          <a:xfrm>
            <a:off x="284035" y="599599"/>
            <a:ext cx="56145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One-hot Encoding ( 1-of-N encoding 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157E95-BD1D-5844-B0BB-7133B5E19751}"/>
              </a:ext>
            </a:extLst>
          </p:cNvPr>
          <p:cNvSpPr txBox="1"/>
          <p:nvPr/>
        </p:nvSpPr>
        <p:spPr>
          <a:xfrm>
            <a:off x="1116531" y="1568918"/>
            <a:ext cx="2130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In One-Hot Encoding</a:t>
            </a:r>
            <a:endParaRPr kumimoji="1"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892EA9B-0B1B-C340-B231-6A1C17BFA5B4}"/>
              </a:ext>
            </a:extLst>
          </p:cNvPr>
          <p:cNvSpPr txBox="1"/>
          <p:nvPr/>
        </p:nvSpPr>
        <p:spPr>
          <a:xfrm>
            <a:off x="1690385" y="3198167"/>
            <a:ext cx="11082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400" b="1" dirty="0"/>
              <a:t>학교에</a:t>
            </a:r>
            <a:endParaRPr kumimoji="1" lang="en-US" altLang="ko-KR" sz="2400" b="1" dirty="0"/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3E0A4741-98A8-D047-9F90-C22E3893FE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4179064"/>
              </p:ext>
            </p:extLst>
          </p:nvPr>
        </p:nvGraphicFramePr>
        <p:xfrm>
          <a:off x="3541035" y="2528044"/>
          <a:ext cx="365760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4086217142"/>
                    </a:ext>
                  </a:extLst>
                </a:gridCol>
              </a:tblGrid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7503808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1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7294795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4851756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8289346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0546733"/>
                  </a:ext>
                </a:extLst>
              </a:tr>
            </a:tbl>
          </a:graphicData>
        </a:graphic>
      </p:graphicFrame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59073AA4-6E7D-FB4B-B393-BB9DCFFDB12C}"/>
              </a:ext>
            </a:extLst>
          </p:cNvPr>
          <p:cNvCxnSpPr>
            <a:cxnSpLocks/>
          </p:cNvCxnSpPr>
          <p:nvPr/>
        </p:nvCxnSpPr>
        <p:spPr>
          <a:xfrm flipV="1">
            <a:off x="2861345" y="3442444"/>
            <a:ext cx="507620" cy="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AE976AF-528D-3A45-B954-7FC9F69344EC}"/>
              </a:ext>
            </a:extLst>
          </p:cNvPr>
          <p:cNvSpPr txBox="1"/>
          <p:nvPr/>
        </p:nvSpPr>
        <p:spPr>
          <a:xfrm>
            <a:off x="5055902" y="2363964"/>
            <a:ext cx="5417637" cy="12958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/>
              <a:t>벡터 하나당 하나의 단어</a:t>
            </a:r>
            <a:r>
              <a:rPr kumimoji="1" lang="en-US" altLang="ko-KR" dirty="0"/>
              <a:t>(Word) or</a:t>
            </a:r>
            <a:r>
              <a:rPr kumimoji="1" lang="ko-KR" altLang="en-US" dirty="0"/>
              <a:t> 문자</a:t>
            </a:r>
            <a:r>
              <a:rPr kumimoji="1" lang="en-US" altLang="ko-KR" dirty="0"/>
              <a:t>(Character)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/>
              <a:t>매우 큰 벡터의 크기에 비해 벡터가 </a:t>
            </a:r>
            <a:r>
              <a:rPr kumimoji="1" lang="en-US" altLang="ko-KR" dirty="0"/>
              <a:t>Sparse</a:t>
            </a:r>
            <a:r>
              <a:rPr kumimoji="1" lang="ko-KR" altLang="en-US" dirty="0"/>
              <a:t>함</a:t>
            </a:r>
            <a:r>
              <a:rPr kumimoji="1" lang="en-US" altLang="ko-KR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529654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EEE99D6-D6C0-A84C-8E17-AC2776C174D8}"/>
              </a:ext>
            </a:extLst>
          </p:cNvPr>
          <p:cNvSpPr txBox="1"/>
          <p:nvPr/>
        </p:nvSpPr>
        <p:spPr>
          <a:xfrm>
            <a:off x="284035" y="599599"/>
            <a:ext cx="56145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One-hot Encoding ( 1-of-N encoding 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157E95-BD1D-5844-B0BB-7133B5E19751}"/>
              </a:ext>
            </a:extLst>
          </p:cNvPr>
          <p:cNvSpPr txBox="1"/>
          <p:nvPr/>
        </p:nvSpPr>
        <p:spPr>
          <a:xfrm>
            <a:off x="1116531" y="1568918"/>
            <a:ext cx="2130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In One-Hot Encoding</a:t>
            </a:r>
            <a:endParaRPr kumimoji="1"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892EA9B-0B1B-C340-B231-6A1C17BFA5B4}"/>
              </a:ext>
            </a:extLst>
          </p:cNvPr>
          <p:cNvSpPr txBox="1"/>
          <p:nvPr/>
        </p:nvSpPr>
        <p:spPr>
          <a:xfrm>
            <a:off x="1690385" y="3198167"/>
            <a:ext cx="11082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400" b="1" dirty="0"/>
              <a:t>학교에</a:t>
            </a:r>
            <a:endParaRPr kumimoji="1" lang="en-US" altLang="ko-KR" sz="2400" b="1" dirty="0"/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3E0A4741-98A8-D047-9F90-C22E3893FE59}"/>
              </a:ext>
            </a:extLst>
          </p:cNvPr>
          <p:cNvGraphicFramePr>
            <a:graphicFrameLocks noGrp="1"/>
          </p:cNvGraphicFramePr>
          <p:nvPr/>
        </p:nvGraphicFramePr>
        <p:xfrm>
          <a:off x="3541035" y="2528044"/>
          <a:ext cx="365760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4086217142"/>
                    </a:ext>
                  </a:extLst>
                </a:gridCol>
              </a:tblGrid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7503808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1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7294795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4851756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8289346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0546733"/>
                  </a:ext>
                </a:extLst>
              </a:tr>
            </a:tbl>
          </a:graphicData>
        </a:graphic>
      </p:graphicFrame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59073AA4-6E7D-FB4B-B393-BB9DCFFDB12C}"/>
              </a:ext>
            </a:extLst>
          </p:cNvPr>
          <p:cNvCxnSpPr>
            <a:cxnSpLocks/>
          </p:cNvCxnSpPr>
          <p:nvPr/>
        </p:nvCxnSpPr>
        <p:spPr>
          <a:xfrm flipV="1">
            <a:off x="2861345" y="3442444"/>
            <a:ext cx="507620" cy="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AE976AF-528D-3A45-B954-7FC9F69344EC}"/>
              </a:ext>
            </a:extLst>
          </p:cNvPr>
          <p:cNvSpPr txBox="1"/>
          <p:nvPr/>
        </p:nvSpPr>
        <p:spPr>
          <a:xfrm>
            <a:off x="5055902" y="2363964"/>
            <a:ext cx="5417637" cy="12958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/>
              <a:t>벡터 하나당 하나의 단어</a:t>
            </a:r>
            <a:r>
              <a:rPr kumimoji="1" lang="en-US" altLang="ko-KR" dirty="0"/>
              <a:t>(Word) or</a:t>
            </a:r>
            <a:r>
              <a:rPr kumimoji="1" lang="ko-KR" altLang="en-US" dirty="0"/>
              <a:t> 문자</a:t>
            </a:r>
            <a:r>
              <a:rPr kumimoji="1" lang="en-US" altLang="ko-KR" dirty="0"/>
              <a:t>(Character)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/>
              <a:t>매우 큰 벡터의 크기에 비해 벡터가 </a:t>
            </a:r>
            <a:r>
              <a:rPr kumimoji="1" lang="en-US" altLang="ko-KR" dirty="0"/>
              <a:t>Sparse</a:t>
            </a:r>
            <a:r>
              <a:rPr kumimoji="1" lang="ko-KR" altLang="en-US" dirty="0"/>
              <a:t>함</a:t>
            </a:r>
            <a:r>
              <a:rPr kumimoji="1" lang="en-US" altLang="ko-KR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A3EFAA0-0EB1-314F-902A-68C56952EC01}"/>
              </a:ext>
            </a:extLst>
          </p:cNvPr>
          <p:cNvSpPr txBox="1"/>
          <p:nvPr/>
        </p:nvSpPr>
        <p:spPr>
          <a:xfrm>
            <a:off x="6557595" y="4320990"/>
            <a:ext cx="19270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dirty="0">
                <a:solidFill>
                  <a:srgbClr val="C00000"/>
                </a:solidFill>
              </a:rPr>
              <a:t>Bag-of-Words</a:t>
            </a:r>
            <a:endParaRPr kumimoji="1" lang="ko-KR" altLang="en-US" sz="2400" b="1" dirty="0">
              <a:solidFill>
                <a:srgbClr val="C00000"/>
              </a:solidFill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8BE50D1B-FE11-DA49-B71D-C04D8865A3BA}"/>
              </a:ext>
            </a:extLst>
          </p:cNvPr>
          <p:cNvCxnSpPr>
            <a:cxnSpLocks/>
          </p:cNvCxnSpPr>
          <p:nvPr/>
        </p:nvCxnSpPr>
        <p:spPr>
          <a:xfrm>
            <a:off x="7521096" y="3334869"/>
            <a:ext cx="0" cy="932332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27DA00A-5DCF-B345-9913-7C84360A3A97}"/>
              </a:ext>
            </a:extLst>
          </p:cNvPr>
          <p:cNvSpPr txBox="1"/>
          <p:nvPr/>
        </p:nvSpPr>
        <p:spPr>
          <a:xfrm>
            <a:off x="5522067" y="4836444"/>
            <a:ext cx="5838137" cy="12958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>
                <a:solidFill>
                  <a:srgbClr val="C00000"/>
                </a:solidFill>
              </a:rPr>
              <a:t>벡터 하나당 하나의 문장</a:t>
            </a:r>
            <a:r>
              <a:rPr kumimoji="1" lang="en-US" altLang="ko-KR" dirty="0">
                <a:solidFill>
                  <a:srgbClr val="C00000"/>
                </a:solidFill>
              </a:rPr>
              <a:t>(Sentence) or </a:t>
            </a:r>
            <a:r>
              <a:rPr kumimoji="1" lang="ko-KR" altLang="en-US" dirty="0">
                <a:solidFill>
                  <a:srgbClr val="C00000"/>
                </a:solidFill>
              </a:rPr>
              <a:t>문서</a:t>
            </a:r>
            <a:r>
              <a:rPr kumimoji="1" lang="en-US" altLang="ko-KR" dirty="0">
                <a:solidFill>
                  <a:srgbClr val="C00000"/>
                </a:solidFill>
              </a:rPr>
              <a:t>(Document)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>
                <a:solidFill>
                  <a:srgbClr val="C00000"/>
                </a:solidFill>
              </a:rPr>
              <a:t>벡터의 크기는 같지만 상대적으로 덜 </a:t>
            </a:r>
            <a:r>
              <a:rPr kumimoji="1" lang="en-US" altLang="ko-KR" dirty="0">
                <a:solidFill>
                  <a:srgbClr val="C00000"/>
                </a:solidFill>
              </a:rPr>
              <a:t>Sparse</a:t>
            </a:r>
            <a:r>
              <a:rPr kumimoji="1" lang="ko-KR" altLang="en-US" dirty="0">
                <a:solidFill>
                  <a:srgbClr val="C00000"/>
                </a:solidFill>
              </a:rPr>
              <a:t> 함</a:t>
            </a:r>
            <a:endParaRPr kumimoji="1" lang="en-US" altLang="ko-KR" dirty="0">
              <a:solidFill>
                <a:srgbClr val="C00000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ko-KR" alt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62036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EEE99D6-D6C0-A84C-8E17-AC2776C174D8}"/>
              </a:ext>
            </a:extLst>
          </p:cNvPr>
          <p:cNvSpPr txBox="1"/>
          <p:nvPr/>
        </p:nvSpPr>
        <p:spPr>
          <a:xfrm>
            <a:off x="4255399" y="3136612"/>
            <a:ext cx="36812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b="1" dirty="0"/>
              <a:t>Data Representation</a:t>
            </a:r>
          </a:p>
        </p:txBody>
      </p:sp>
    </p:spTree>
    <p:extLst>
      <p:ext uri="{BB962C8B-B14F-4D97-AF65-F5344CB8AC3E}">
        <p14:creationId xmlns:p14="http://schemas.microsoft.com/office/powerpoint/2010/main" val="346208775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2D2CA50-CF57-BB4B-942A-1092A9977259}"/>
              </a:ext>
            </a:extLst>
          </p:cNvPr>
          <p:cNvSpPr txBox="1"/>
          <p:nvPr/>
        </p:nvSpPr>
        <p:spPr>
          <a:xfrm>
            <a:off x="5009388" y="3167390"/>
            <a:ext cx="22166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b="1" dirty="0"/>
              <a:t>Bag-of-Words</a:t>
            </a:r>
          </a:p>
        </p:txBody>
      </p:sp>
    </p:spTree>
    <p:extLst>
      <p:ext uri="{BB962C8B-B14F-4D97-AF65-F5344CB8AC3E}">
        <p14:creationId xmlns:p14="http://schemas.microsoft.com/office/powerpoint/2010/main" val="271261719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7D01A0C-EF71-B745-B2F1-DB7DEA152A04}"/>
              </a:ext>
            </a:extLst>
          </p:cNvPr>
          <p:cNvSpPr txBox="1"/>
          <p:nvPr/>
        </p:nvSpPr>
        <p:spPr>
          <a:xfrm>
            <a:off x="4424620" y="5284107"/>
            <a:ext cx="35619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/>
              <a:t>나는</a:t>
            </a:r>
            <a:r>
              <a:rPr kumimoji="1" lang="ko-KR" altLang="en-US" sz="2400" dirty="0"/>
              <a:t> </a:t>
            </a:r>
            <a:r>
              <a:rPr kumimoji="1" lang="ko-KR" altLang="en-US" sz="2400" b="1" dirty="0"/>
              <a:t>학교에 간다</a:t>
            </a:r>
            <a:r>
              <a:rPr kumimoji="1" lang="en-US" altLang="ko-KR" sz="2400" b="1" dirty="0"/>
              <a:t>.</a:t>
            </a:r>
          </a:p>
          <a:p>
            <a:r>
              <a:rPr kumimoji="1" lang="ko-KR" altLang="en-US" sz="2400" b="1" dirty="0"/>
              <a:t>나는 매일 학교에 늦는다</a:t>
            </a:r>
            <a:r>
              <a:rPr kumimoji="1" lang="en-US" altLang="ko-KR" sz="2400" b="1" dirty="0"/>
              <a:t>.</a:t>
            </a:r>
            <a:endParaRPr kumimoji="1" lang="ko-KR" altLang="en-US" sz="24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D2CA50-CF57-BB4B-942A-1092A9977259}"/>
              </a:ext>
            </a:extLst>
          </p:cNvPr>
          <p:cNvSpPr txBox="1"/>
          <p:nvPr/>
        </p:nvSpPr>
        <p:spPr>
          <a:xfrm>
            <a:off x="284035" y="599599"/>
            <a:ext cx="31767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Bag-of-Words (</a:t>
            </a:r>
            <a:r>
              <a:rPr kumimoji="1" lang="en-US" altLang="ko-KR" sz="2800" dirty="0" err="1"/>
              <a:t>BoW</a:t>
            </a:r>
            <a:r>
              <a:rPr kumimoji="1" lang="en-US" altLang="ko-KR" sz="28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41764172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7D01A0C-EF71-B745-B2F1-DB7DEA152A04}"/>
              </a:ext>
            </a:extLst>
          </p:cNvPr>
          <p:cNvSpPr txBox="1"/>
          <p:nvPr/>
        </p:nvSpPr>
        <p:spPr>
          <a:xfrm>
            <a:off x="4424620" y="5284107"/>
            <a:ext cx="35619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/>
              <a:t>나는</a:t>
            </a:r>
            <a:r>
              <a:rPr kumimoji="1" lang="ko-KR" altLang="en-US" sz="2400" dirty="0"/>
              <a:t> </a:t>
            </a:r>
            <a:r>
              <a:rPr kumimoji="1" lang="ko-KR" altLang="en-US" sz="2400" b="1" dirty="0"/>
              <a:t>학교에 간다</a:t>
            </a:r>
            <a:r>
              <a:rPr kumimoji="1" lang="en-US" altLang="ko-KR" sz="2400" b="1" dirty="0"/>
              <a:t>.</a:t>
            </a:r>
          </a:p>
          <a:p>
            <a:r>
              <a:rPr kumimoji="1" lang="ko-KR" altLang="en-US" sz="2400" b="1" dirty="0"/>
              <a:t>나는 매일 학교에 늦는다</a:t>
            </a:r>
            <a:r>
              <a:rPr kumimoji="1" lang="en-US" altLang="ko-KR" sz="2400" b="1" dirty="0"/>
              <a:t>.</a:t>
            </a:r>
            <a:endParaRPr kumimoji="1" lang="ko-KR" altLang="en-US" sz="24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4CD921C-2243-2D48-9A64-81DE06440E40}"/>
              </a:ext>
            </a:extLst>
          </p:cNvPr>
          <p:cNvSpPr txBox="1"/>
          <p:nvPr/>
        </p:nvSpPr>
        <p:spPr>
          <a:xfrm>
            <a:off x="728700" y="3886596"/>
            <a:ext cx="13019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>
                <a:solidFill>
                  <a:srgbClr val="C00000"/>
                </a:solidFill>
              </a:rPr>
              <a:t>Vocabulary</a:t>
            </a:r>
            <a:br>
              <a:rPr kumimoji="1" lang="en-US" altLang="ko-KR" dirty="0">
                <a:solidFill>
                  <a:srgbClr val="C00000"/>
                </a:solidFill>
              </a:rPr>
            </a:br>
            <a:r>
              <a:rPr kumimoji="1" lang="en-US" altLang="ko-KR" dirty="0">
                <a:solidFill>
                  <a:srgbClr val="C00000"/>
                </a:solidFill>
              </a:rPr>
              <a:t>(</a:t>
            </a:r>
            <a:r>
              <a:rPr kumimoji="1" lang="ko-KR" altLang="en-US" dirty="0">
                <a:solidFill>
                  <a:srgbClr val="C00000"/>
                </a:solidFill>
              </a:rPr>
              <a:t>단어 사전</a:t>
            </a:r>
            <a:r>
              <a:rPr kumimoji="1" lang="en-US" altLang="ko-KR" dirty="0">
                <a:solidFill>
                  <a:srgbClr val="C00000"/>
                </a:solidFill>
              </a:rPr>
              <a:t>)</a:t>
            </a:r>
            <a:endParaRPr kumimoji="1" lang="ko-KR" altLang="en-US" dirty="0">
              <a:solidFill>
                <a:srgbClr val="C00000"/>
              </a:solidFill>
            </a:endParaRP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DE56C673-3474-234E-8C24-91FCAE1474CF}"/>
              </a:ext>
            </a:extLst>
          </p:cNvPr>
          <p:cNvGraphicFramePr>
            <a:graphicFrameLocks noGrp="1"/>
          </p:cNvGraphicFramePr>
          <p:nvPr/>
        </p:nvGraphicFramePr>
        <p:xfrm>
          <a:off x="850094" y="1497581"/>
          <a:ext cx="1059170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9170">
                  <a:extLst>
                    <a:ext uri="{9D8B030D-6E8A-4147-A177-3AD203B41FA5}">
                      <a16:colId xmlns:a16="http://schemas.microsoft.com/office/drawing/2014/main" val="4086217142"/>
                    </a:ext>
                  </a:extLst>
                </a:gridCol>
              </a:tblGrid>
              <a:tr h="43891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나는</a:t>
                      </a:r>
                      <a:endParaRPr lang="ko-KR" altLang="en-US" sz="1600" b="0" dirty="0"/>
                    </a:p>
                  </a:txBody>
                  <a:tcPr anchor="ctr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7503808"/>
                  </a:ext>
                </a:extLst>
              </a:tr>
              <a:tr h="438912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학교에</a:t>
                      </a:r>
                      <a:endParaRPr lang="ko-KR" altLang="en-US" sz="1600" b="0" dirty="0"/>
                    </a:p>
                  </a:txBody>
                  <a:tcPr anchor="ctr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7294795"/>
                  </a:ext>
                </a:extLst>
              </a:tr>
              <a:tr h="4389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/>
                        <a:t>간다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4851756"/>
                  </a:ext>
                </a:extLst>
              </a:tr>
              <a:tr h="438912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매일</a:t>
                      </a:r>
                      <a:endParaRPr lang="ko-KR" altLang="en-US" sz="1600" b="0" dirty="0"/>
                    </a:p>
                  </a:txBody>
                  <a:tcPr anchor="ctr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8289346"/>
                  </a:ext>
                </a:extLst>
              </a:tr>
              <a:tr h="438912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늦는다</a:t>
                      </a:r>
                      <a:endParaRPr lang="ko-KR" altLang="en-US" sz="1600" b="0" dirty="0"/>
                    </a:p>
                  </a:txBody>
                  <a:tcPr anchor="ctr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9361683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92D2CA50-CF57-BB4B-942A-1092A9977259}"/>
              </a:ext>
            </a:extLst>
          </p:cNvPr>
          <p:cNvSpPr txBox="1"/>
          <p:nvPr/>
        </p:nvSpPr>
        <p:spPr>
          <a:xfrm>
            <a:off x="284035" y="599599"/>
            <a:ext cx="31767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Bag-of-Words (</a:t>
            </a:r>
            <a:r>
              <a:rPr kumimoji="1" lang="en-US" altLang="ko-KR" sz="2800" dirty="0" err="1"/>
              <a:t>BoW</a:t>
            </a:r>
            <a:r>
              <a:rPr kumimoji="1" lang="en-US" altLang="ko-KR" sz="28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40532500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7D01A0C-EF71-B745-B2F1-DB7DEA152A04}"/>
              </a:ext>
            </a:extLst>
          </p:cNvPr>
          <p:cNvSpPr txBox="1"/>
          <p:nvPr/>
        </p:nvSpPr>
        <p:spPr>
          <a:xfrm>
            <a:off x="4424620" y="5284107"/>
            <a:ext cx="35619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/>
              <a:t>나는</a:t>
            </a:r>
            <a:r>
              <a:rPr kumimoji="1" lang="ko-KR" altLang="en-US" sz="2400" dirty="0"/>
              <a:t> </a:t>
            </a:r>
            <a:r>
              <a:rPr kumimoji="1" lang="ko-KR" altLang="en-US" sz="2400" b="1" dirty="0"/>
              <a:t>학교에 간다</a:t>
            </a:r>
            <a:r>
              <a:rPr kumimoji="1" lang="en-US" altLang="ko-KR" sz="2400" b="1" dirty="0"/>
              <a:t>.</a:t>
            </a:r>
          </a:p>
          <a:p>
            <a:r>
              <a:rPr kumimoji="1" lang="ko-KR" altLang="en-US" sz="2400" b="1" dirty="0">
                <a:solidFill>
                  <a:schemeClr val="bg1">
                    <a:lumMod val="65000"/>
                  </a:schemeClr>
                </a:solidFill>
              </a:rPr>
              <a:t>나는 매일 학교에 늦는다</a:t>
            </a:r>
            <a:r>
              <a:rPr kumimoji="1" lang="en-US" altLang="ko-KR" sz="2400" b="1" dirty="0">
                <a:solidFill>
                  <a:schemeClr val="bg1">
                    <a:lumMod val="65000"/>
                  </a:schemeClr>
                </a:solidFill>
              </a:rPr>
              <a:t>.</a:t>
            </a:r>
            <a:endParaRPr kumimoji="1" lang="ko-KR" altLang="en-US" sz="24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4CD921C-2243-2D48-9A64-81DE06440E40}"/>
              </a:ext>
            </a:extLst>
          </p:cNvPr>
          <p:cNvSpPr txBox="1"/>
          <p:nvPr/>
        </p:nvSpPr>
        <p:spPr>
          <a:xfrm>
            <a:off x="728700" y="3875021"/>
            <a:ext cx="13019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>
                <a:solidFill>
                  <a:srgbClr val="C00000"/>
                </a:solidFill>
              </a:rPr>
              <a:t>Vocabulary</a:t>
            </a:r>
            <a:br>
              <a:rPr kumimoji="1" lang="en-US" altLang="ko-KR" dirty="0">
                <a:solidFill>
                  <a:srgbClr val="C00000"/>
                </a:solidFill>
              </a:rPr>
            </a:br>
            <a:r>
              <a:rPr kumimoji="1" lang="en-US" altLang="ko-KR" dirty="0">
                <a:solidFill>
                  <a:srgbClr val="C00000"/>
                </a:solidFill>
              </a:rPr>
              <a:t>(</a:t>
            </a:r>
            <a:r>
              <a:rPr kumimoji="1" lang="ko-KR" altLang="en-US" dirty="0">
                <a:solidFill>
                  <a:srgbClr val="C00000"/>
                </a:solidFill>
              </a:rPr>
              <a:t>단어 사전</a:t>
            </a:r>
            <a:r>
              <a:rPr kumimoji="1" lang="en-US" altLang="ko-KR" dirty="0">
                <a:solidFill>
                  <a:srgbClr val="C00000"/>
                </a:solidFill>
              </a:rPr>
              <a:t>)</a:t>
            </a:r>
            <a:endParaRPr kumimoji="1" lang="ko-KR" altLang="en-US" dirty="0">
              <a:solidFill>
                <a:srgbClr val="C00000"/>
              </a:solidFill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6402772E-072D-E242-9F42-04A3470860C7}"/>
              </a:ext>
            </a:extLst>
          </p:cNvPr>
          <p:cNvGraphicFramePr>
            <a:graphicFrameLocks noGrp="1"/>
          </p:cNvGraphicFramePr>
          <p:nvPr/>
        </p:nvGraphicFramePr>
        <p:xfrm>
          <a:off x="850094" y="1497581"/>
          <a:ext cx="1059170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9170">
                  <a:extLst>
                    <a:ext uri="{9D8B030D-6E8A-4147-A177-3AD203B41FA5}">
                      <a16:colId xmlns:a16="http://schemas.microsoft.com/office/drawing/2014/main" val="4086217142"/>
                    </a:ext>
                  </a:extLst>
                </a:gridCol>
              </a:tblGrid>
              <a:tr h="43891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나는</a:t>
                      </a:r>
                      <a:endParaRPr lang="ko-KR" altLang="en-US" sz="1600" b="0" dirty="0"/>
                    </a:p>
                  </a:txBody>
                  <a:tcPr anchor="ctr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7503808"/>
                  </a:ext>
                </a:extLst>
              </a:tr>
              <a:tr h="438912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학교에</a:t>
                      </a:r>
                      <a:endParaRPr lang="ko-KR" altLang="en-US" sz="1600" b="0" dirty="0"/>
                    </a:p>
                  </a:txBody>
                  <a:tcPr anchor="ctr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7294795"/>
                  </a:ext>
                </a:extLst>
              </a:tr>
              <a:tr h="4389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/>
                        <a:t>간다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4851756"/>
                  </a:ext>
                </a:extLst>
              </a:tr>
              <a:tr h="438912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매일</a:t>
                      </a:r>
                      <a:endParaRPr lang="ko-KR" altLang="en-US" sz="1600" b="0" dirty="0"/>
                    </a:p>
                  </a:txBody>
                  <a:tcPr anchor="ctr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8289346"/>
                  </a:ext>
                </a:extLst>
              </a:tr>
              <a:tr h="438912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늦는다</a:t>
                      </a:r>
                      <a:endParaRPr lang="ko-KR" altLang="en-US" sz="1600" b="0" dirty="0"/>
                    </a:p>
                  </a:txBody>
                  <a:tcPr anchor="ctr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9361683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3E529A52-DBF0-E442-A750-C7A0A77C8E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8675585"/>
              </p:ext>
            </p:extLst>
          </p:nvPr>
        </p:nvGraphicFramePr>
        <p:xfrm>
          <a:off x="5615300" y="3032338"/>
          <a:ext cx="365760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4086217142"/>
                    </a:ext>
                  </a:extLst>
                </a:gridCol>
              </a:tblGrid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7503808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1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7294795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1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4851756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8289346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0546733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E02016FD-1DB4-134E-B0DF-3AE42DB375E2}"/>
              </a:ext>
            </a:extLst>
          </p:cNvPr>
          <p:cNvSpPr txBox="1"/>
          <p:nvPr/>
        </p:nvSpPr>
        <p:spPr>
          <a:xfrm>
            <a:off x="284035" y="599599"/>
            <a:ext cx="31767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Bag-of-Words (</a:t>
            </a:r>
            <a:r>
              <a:rPr kumimoji="1" lang="en-US" altLang="ko-KR" sz="2800" dirty="0" err="1"/>
              <a:t>BoW</a:t>
            </a:r>
            <a:r>
              <a:rPr kumimoji="1" lang="en-US" altLang="ko-KR" sz="28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50863566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7D01A0C-EF71-B745-B2F1-DB7DEA152A04}"/>
              </a:ext>
            </a:extLst>
          </p:cNvPr>
          <p:cNvSpPr txBox="1"/>
          <p:nvPr/>
        </p:nvSpPr>
        <p:spPr>
          <a:xfrm>
            <a:off x="4424620" y="5284107"/>
            <a:ext cx="35619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>
                <a:solidFill>
                  <a:schemeClr val="bg1">
                    <a:lumMod val="65000"/>
                  </a:schemeClr>
                </a:solidFill>
              </a:rPr>
              <a:t>나는</a:t>
            </a:r>
            <a:r>
              <a:rPr kumimoji="1" lang="ko-KR" altLang="en-US" sz="24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kumimoji="1" lang="ko-KR" altLang="en-US" sz="2400" b="1" dirty="0">
                <a:solidFill>
                  <a:schemeClr val="bg1">
                    <a:lumMod val="65000"/>
                  </a:schemeClr>
                </a:solidFill>
              </a:rPr>
              <a:t>학교에 간다</a:t>
            </a:r>
            <a:r>
              <a:rPr kumimoji="1" lang="en-US" altLang="ko-KR" sz="2400" b="1" dirty="0">
                <a:solidFill>
                  <a:schemeClr val="bg1">
                    <a:lumMod val="65000"/>
                  </a:schemeClr>
                </a:solidFill>
              </a:rPr>
              <a:t>.</a:t>
            </a:r>
          </a:p>
          <a:p>
            <a:r>
              <a:rPr kumimoji="1" lang="ko-KR" altLang="en-US" sz="2400" b="1" dirty="0"/>
              <a:t>나는 매일 학교에 늦는다</a:t>
            </a:r>
            <a:r>
              <a:rPr kumimoji="1" lang="en-US" altLang="ko-KR" sz="2400" b="1" dirty="0"/>
              <a:t>.</a:t>
            </a:r>
            <a:endParaRPr kumimoji="1" lang="ko-KR" altLang="en-US" sz="24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4CD921C-2243-2D48-9A64-81DE06440E40}"/>
              </a:ext>
            </a:extLst>
          </p:cNvPr>
          <p:cNvSpPr txBox="1"/>
          <p:nvPr/>
        </p:nvSpPr>
        <p:spPr>
          <a:xfrm>
            <a:off x="728700" y="3875021"/>
            <a:ext cx="13019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>
                <a:solidFill>
                  <a:srgbClr val="C00000"/>
                </a:solidFill>
              </a:rPr>
              <a:t>Vocabulary</a:t>
            </a:r>
            <a:br>
              <a:rPr kumimoji="1" lang="en-US" altLang="ko-KR" dirty="0">
                <a:solidFill>
                  <a:srgbClr val="C00000"/>
                </a:solidFill>
              </a:rPr>
            </a:br>
            <a:r>
              <a:rPr kumimoji="1" lang="en-US" altLang="ko-KR" dirty="0">
                <a:solidFill>
                  <a:srgbClr val="C00000"/>
                </a:solidFill>
              </a:rPr>
              <a:t>(</a:t>
            </a:r>
            <a:r>
              <a:rPr kumimoji="1" lang="ko-KR" altLang="en-US" dirty="0">
                <a:solidFill>
                  <a:srgbClr val="C00000"/>
                </a:solidFill>
              </a:rPr>
              <a:t>단어 사전</a:t>
            </a:r>
            <a:r>
              <a:rPr kumimoji="1" lang="en-US" altLang="ko-KR" dirty="0">
                <a:solidFill>
                  <a:srgbClr val="C00000"/>
                </a:solidFill>
              </a:rPr>
              <a:t>)</a:t>
            </a:r>
            <a:endParaRPr kumimoji="1" lang="ko-KR" altLang="en-US" dirty="0">
              <a:solidFill>
                <a:srgbClr val="C00000"/>
              </a:solidFill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6402772E-072D-E242-9F42-04A3470860C7}"/>
              </a:ext>
            </a:extLst>
          </p:cNvPr>
          <p:cNvGraphicFramePr>
            <a:graphicFrameLocks noGrp="1"/>
          </p:cNvGraphicFramePr>
          <p:nvPr/>
        </p:nvGraphicFramePr>
        <p:xfrm>
          <a:off x="850094" y="1497581"/>
          <a:ext cx="1059170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9170">
                  <a:extLst>
                    <a:ext uri="{9D8B030D-6E8A-4147-A177-3AD203B41FA5}">
                      <a16:colId xmlns:a16="http://schemas.microsoft.com/office/drawing/2014/main" val="4086217142"/>
                    </a:ext>
                  </a:extLst>
                </a:gridCol>
              </a:tblGrid>
              <a:tr h="43891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나는</a:t>
                      </a:r>
                      <a:endParaRPr lang="ko-KR" altLang="en-US" sz="1600" b="0" dirty="0"/>
                    </a:p>
                  </a:txBody>
                  <a:tcPr anchor="ctr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7503808"/>
                  </a:ext>
                </a:extLst>
              </a:tr>
              <a:tr h="438912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학교에</a:t>
                      </a:r>
                      <a:endParaRPr lang="ko-KR" altLang="en-US" sz="1600" b="0" dirty="0"/>
                    </a:p>
                  </a:txBody>
                  <a:tcPr anchor="ctr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7294795"/>
                  </a:ext>
                </a:extLst>
              </a:tr>
              <a:tr h="4389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/>
                        <a:t>간다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4851756"/>
                  </a:ext>
                </a:extLst>
              </a:tr>
              <a:tr h="438912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매일</a:t>
                      </a:r>
                      <a:endParaRPr lang="ko-KR" altLang="en-US" sz="1600" b="0" dirty="0"/>
                    </a:p>
                  </a:txBody>
                  <a:tcPr anchor="ctr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8289346"/>
                  </a:ext>
                </a:extLst>
              </a:tr>
              <a:tr h="438912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늦는다</a:t>
                      </a:r>
                      <a:endParaRPr lang="ko-KR" altLang="en-US" sz="1600" b="0" dirty="0"/>
                    </a:p>
                  </a:txBody>
                  <a:tcPr anchor="ctr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9361683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3E529A52-DBF0-E442-A750-C7A0A77C8E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4522208"/>
              </p:ext>
            </p:extLst>
          </p:nvPr>
        </p:nvGraphicFramePr>
        <p:xfrm>
          <a:off x="5615300" y="3032338"/>
          <a:ext cx="365760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4086217142"/>
                    </a:ext>
                  </a:extLst>
                </a:gridCol>
              </a:tblGrid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7503808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1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7294795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4851756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1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8289346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1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0546733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BA34D986-FA08-FF45-B3C9-0D228A999E79}"/>
              </a:ext>
            </a:extLst>
          </p:cNvPr>
          <p:cNvSpPr txBox="1"/>
          <p:nvPr/>
        </p:nvSpPr>
        <p:spPr>
          <a:xfrm>
            <a:off x="284035" y="599599"/>
            <a:ext cx="31767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Bag-of-Words (</a:t>
            </a:r>
            <a:r>
              <a:rPr kumimoji="1" lang="en-US" altLang="ko-KR" sz="2800" dirty="0" err="1"/>
              <a:t>BoW</a:t>
            </a:r>
            <a:r>
              <a:rPr kumimoji="1" lang="en-US" altLang="ko-KR" sz="28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45096792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7D01A0C-EF71-B745-B2F1-DB7DEA152A04}"/>
              </a:ext>
            </a:extLst>
          </p:cNvPr>
          <p:cNvSpPr txBox="1"/>
          <p:nvPr/>
        </p:nvSpPr>
        <p:spPr>
          <a:xfrm>
            <a:off x="2788549" y="5355825"/>
            <a:ext cx="60192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/>
              <a:t>나는</a:t>
            </a:r>
            <a:r>
              <a:rPr kumimoji="1" lang="ko-KR" altLang="en-US" sz="2400" dirty="0"/>
              <a:t> </a:t>
            </a:r>
            <a:r>
              <a:rPr kumimoji="1" lang="ko-KR" altLang="en-US" sz="2400" b="1" dirty="0"/>
              <a:t>학교에 간다</a:t>
            </a:r>
            <a:r>
              <a:rPr kumimoji="1" lang="en-US" altLang="ko-KR" sz="2400" b="1" dirty="0"/>
              <a:t>. </a:t>
            </a:r>
            <a:r>
              <a:rPr kumimoji="1" lang="ko-KR" altLang="en-US" sz="2400" b="1" dirty="0"/>
              <a:t>나는 매일 학교에 늦는다</a:t>
            </a:r>
            <a:r>
              <a:rPr kumimoji="1" lang="en-US" altLang="ko-KR" sz="2400" b="1" dirty="0"/>
              <a:t>.</a:t>
            </a:r>
            <a:endParaRPr kumimoji="1" lang="ko-KR" altLang="en-US" sz="24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4CD921C-2243-2D48-9A64-81DE06440E40}"/>
              </a:ext>
            </a:extLst>
          </p:cNvPr>
          <p:cNvSpPr txBox="1"/>
          <p:nvPr/>
        </p:nvSpPr>
        <p:spPr>
          <a:xfrm>
            <a:off x="728700" y="3875021"/>
            <a:ext cx="13019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>
                <a:solidFill>
                  <a:srgbClr val="C00000"/>
                </a:solidFill>
              </a:rPr>
              <a:t>Vocabulary</a:t>
            </a:r>
            <a:br>
              <a:rPr kumimoji="1" lang="en-US" altLang="ko-KR" dirty="0">
                <a:solidFill>
                  <a:srgbClr val="C00000"/>
                </a:solidFill>
              </a:rPr>
            </a:br>
            <a:r>
              <a:rPr kumimoji="1" lang="en-US" altLang="ko-KR" dirty="0">
                <a:solidFill>
                  <a:srgbClr val="C00000"/>
                </a:solidFill>
              </a:rPr>
              <a:t>(</a:t>
            </a:r>
            <a:r>
              <a:rPr kumimoji="1" lang="ko-KR" altLang="en-US" dirty="0">
                <a:solidFill>
                  <a:srgbClr val="C00000"/>
                </a:solidFill>
              </a:rPr>
              <a:t>단어 사전</a:t>
            </a:r>
            <a:r>
              <a:rPr kumimoji="1" lang="en-US" altLang="ko-KR" dirty="0">
                <a:solidFill>
                  <a:srgbClr val="C00000"/>
                </a:solidFill>
              </a:rPr>
              <a:t>)</a:t>
            </a:r>
            <a:endParaRPr kumimoji="1" lang="ko-KR" altLang="en-US" dirty="0">
              <a:solidFill>
                <a:srgbClr val="C00000"/>
              </a:solidFill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6402772E-072D-E242-9F42-04A3470860C7}"/>
              </a:ext>
            </a:extLst>
          </p:cNvPr>
          <p:cNvGraphicFramePr>
            <a:graphicFrameLocks noGrp="1"/>
          </p:cNvGraphicFramePr>
          <p:nvPr/>
        </p:nvGraphicFramePr>
        <p:xfrm>
          <a:off x="850094" y="1497581"/>
          <a:ext cx="1059170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9170">
                  <a:extLst>
                    <a:ext uri="{9D8B030D-6E8A-4147-A177-3AD203B41FA5}">
                      <a16:colId xmlns:a16="http://schemas.microsoft.com/office/drawing/2014/main" val="4086217142"/>
                    </a:ext>
                  </a:extLst>
                </a:gridCol>
              </a:tblGrid>
              <a:tr h="43891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나는</a:t>
                      </a:r>
                      <a:endParaRPr lang="ko-KR" altLang="en-US" sz="1600" b="0" dirty="0"/>
                    </a:p>
                  </a:txBody>
                  <a:tcPr anchor="ctr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7503808"/>
                  </a:ext>
                </a:extLst>
              </a:tr>
              <a:tr h="438912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학교에</a:t>
                      </a:r>
                      <a:endParaRPr lang="ko-KR" altLang="en-US" sz="1600" b="0" dirty="0"/>
                    </a:p>
                  </a:txBody>
                  <a:tcPr anchor="ctr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7294795"/>
                  </a:ext>
                </a:extLst>
              </a:tr>
              <a:tr h="4389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/>
                        <a:t>간다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4851756"/>
                  </a:ext>
                </a:extLst>
              </a:tr>
              <a:tr h="438912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매일</a:t>
                      </a:r>
                      <a:endParaRPr lang="ko-KR" altLang="en-US" sz="1600" b="0" dirty="0"/>
                    </a:p>
                  </a:txBody>
                  <a:tcPr anchor="ctr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8289346"/>
                  </a:ext>
                </a:extLst>
              </a:tr>
              <a:tr h="438912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늦는다</a:t>
                      </a:r>
                      <a:endParaRPr lang="ko-KR" altLang="en-US" sz="1600" b="0" dirty="0"/>
                    </a:p>
                  </a:txBody>
                  <a:tcPr anchor="ctr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9361683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3E529A52-DBF0-E442-A750-C7A0A77C8E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9611790"/>
              </p:ext>
            </p:extLst>
          </p:nvPr>
        </p:nvGraphicFramePr>
        <p:xfrm>
          <a:off x="5615300" y="3032338"/>
          <a:ext cx="365760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4086217142"/>
                    </a:ext>
                  </a:extLst>
                </a:gridCol>
              </a:tblGrid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7503808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2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7294795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1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4851756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1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8289346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1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0546733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2E3B9DC1-B572-5B43-8031-9815AD6E78D0}"/>
              </a:ext>
            </a:extLst>
          </p:cNvPr>
          <p:cNvSpPr txBox="1"/>
          <p:nvPr/>
        </p:nvSpPr>
        <p:spPr>
          <a:xfrm>
            <a:off x="284035" y="599599"/>
            <a:ext cx="31767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Bag-of-Words (</a:t>
            </a:r>
            <a:r>
              <a:rPr kumimoji="1" lang="en-US" altLang="ko-KR" sz="2800" dirty="0" err="1"/>
              <a:t>BoW</a:t>
            </a:r>
            <a:r>
              <a:rPr kumimoji="1" lang="en-US" altLang="ko-KR" sz="28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6510696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4E7BAC9F-C914-A44F-862A-A3B5459C17E8}"/>
              </a:ext>
            </a:extLst>
          </p:cNvPr>
          <p:cNvSpPr txBox="1"/>
          <p:nvPr/>
        </p:nvSpPr>
        <p:spPr>
          <a:xfrm>
            <a:off x="2498301" y="4459938"/>
            <a:ext cx="1054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Text Data</a:t>
            </a:r>
            <a:endParaRPr kumimoji="1"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6109F2E-7A59-7D48-9DE6-50B5076BD9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2568" y="2507528"/>
            <a:ext cx="1842944" cy="1842944"/>
          </a:xfrm>
          <a:prstGeom prst="rect">
            <a:avLst/>
          </a:prstGeom>
        </p:spPr>
      </p:pic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826614B8-9293-0C43-93F7-653EF74E87DE}"/>
              </a:ext>
            </a:extLst>
          </p:cNvPr>
          <p:cNvCxnSpPr>
            <a:cxnSpLocks/>
            <a:stCxn id="2" idx="3"/>
          </p:cNvCxnSpPr>
          <p:nvPr/>
        </p:nvCxnSpPr>
        <p:spPr>
          <a:xfrm>
            <a:off x="4055512" y="3429000"/>
            <a:ext cx="1018573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그림 20">
            <a:extLst>
              <a:ext uri="{FF2B5EF4-FFF2-40B4-BE49-F238E27FC236}">
                <a16:creationId xmlns:a16="http://schemas.microsoft.com/office/drawing/2014/main" id="{9B01DD04-4AED-DC4D-91E8-5F00375D3A4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1576" r="20140"/>
          <a:stretch/>
        </p:blipFill>
        <p:spPr>
          <a:xfrm>
            <a:off x="8001665" y="2303931"/>
            <a:ext cx="1911602" cy="3034180"/>
          </a:xfrm>
          <a:prstGeom prst="rect">
            <a:avLst/>
          </a:prstGeom>
        </p:spPr>
      </p:pic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45E745A6-F340-704D-A7E1-95052CA578C7}"/>
              </a:ext>
            </a:extLst>
          </p:cNvPr>
          <p:cNvCxnSpPr>
            <a:cxnSpLocks/>
          </p:cNvCxnSpPr>
          <p:nvPr/>
        </p:nvCxnSpPr>
        <p:spPr>
          <a:xfrm>
            <a:off x="6619129" y="3429000"/>
            <a:ext cx="1018573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8E35C0A7-5BAD-1844-B44C-59F3E00BF8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2249168"/>
              </p:ext>
            </p:extLst>
          </p:nvPr>
        </p:nvGraphicFramePr>
        <p:xfrm>
          <a:off x="5903948" y="2303931"/>
          <a:ext cx="365760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4086217142"/>
                    </a:ext>
                  </a:extLst>
                </a:gridCol>
              </a:tblGrid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7503808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1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7294795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4851756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1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8289346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1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0546733"/>
                  </a:ext>
                </a:extLst>
              </a:tr>
            </a:tbl>
          </a:graphicData>
        </a:graphic>
      </p:graphicFrame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AA072285-8DF0-0A4A-B848-D3A212D104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9251271"/>
              </p:ext>
            </p:extLst>
          </p:nvPr>
        </p:nvGraphicFramePr>
        <p:xfrm>
          <a:off x="5600556" y="2886637"/>
          <a:ext cx="365760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4086217142"/>
                    </a:ext>
                  </a:extLst>
                </a:gridCol>
              </a:tblGrid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7503808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1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7294795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1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4851756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8289346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0546733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84D1ACFD-B1E9-394E-B967-2FC1B3203997}"/>
              </a:ext>
            </a:extLst>
          </p:cNvPr>
          <p:cNvSpPr txBox="1"/>
          <p:nvPr/>
        </p:nvSpPr>
        <p:spPr>
          <a:xfrm>
            <a:off x="284035" y="599599"/>
            <a:ext cx="31767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Bag-of-Words (</a:t>
            </a:r>
            <a:r>
              <a:rPr kumimoji="1" lang="en-US" altLang="ko-KR" sz="2800" dirty="0" err="1"/>
              <a:t>BoW</a:t>
            </a:r>
            <a:r>
              <a:rPr kumimoji="1" lang="en-US" altLang="ko-KR" sz="28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52296846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4E7BAC9F-C914-A44F-862A-A3B5459C17E8}"/>
              </a:ext>
            </a:extLst>
          </p:cNvPr>
          <p:cNvSpPr txBox="1"/>
          <p:nvPr/>
        </p:nvSpPr>
        <p:spPr>
          <a:xfrm>
            <a:off x="2498301" y="4459938"/>
            <a:ext cx="1054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Text Data</a:t>
            </a:r>
            <a:endParaRPr kumimoji="1"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6109F2E-7A59-7D48-9DE6-50B5076BD9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2568" y="2507528"/>
            <a:ext cx="1842944" cy="1842944"/>
          </a:xfrm>
          <a:prstGeom prst="rect">
            <a:avLst/>
          </a:prstGeom>
        </p:spPr>
      </p:pic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826614B8-9293-0C43-93F7-653EF74E87DE}"/>
              </a:ext>
            </a:extLst>
          </p:cNvPr>
          <p:cNvCxnSpPr>
            <a:cxnSpLocks/>
            <a:stCxn id="2" idx="3"/>
          </p:cNvCxnSpPr>
          <p:nvPr/>
        </p:nvCxnSpPr>
        <p:spPr>
          <a:xfrm>
            <a:off x="4055512" y="3429000"/>
            <a:ext cx="1018573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그림 20">
            <a:extLst>
              <a:ext uri="{FF2B5EF4-FFF2-40B4-BE49-F238E27FC236}">
                <a16:creationId xmlns:a16="http://schemas.microsoft.com/office/drawing/2014/main" id="{9B01DD04-4AED-DC4D-91E8-5F00375D3A4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1576" r="20140"/>
          <a:stretch/>
        </p:blipFill>
        <p:spPr>
          <a:xfrm>
            <a:off x="8001665" y="2303931"/>
            <a:ext cx="1911602" cy="3034180"/>
          </a:xfrm>
          <a:prstGeom prst="rect">
            <a:avLst/>
          </a:prstGeom>
        </p:spPr>
      </p:pic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45E745A6-F340-704D-A7E1-95052CA578C7}"/>
              </a:ext>
            </a:extLst>
          </p:cNvPr>
          <p:cNvCxnSpPr>
            <a:cxnSpLocks/>
          </p:cNvCxnSpPr>
          <p:nvPr/>
        </p:nvCxnSpPr>
        <p:spPr>
          <a:xfrm>
            <a:off x="6619129" y="3429000"/>
            <a:ext cx="1018573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3C18C409-3FC6-224D-BD4B-10EBB7D6E831}"/>
              </a:ext>
            </a:extLst>
          </p:cNvPr>
          <p:cNvGraphicFramePr>
            <a:graphicFrameLocks noGrp="1"/>
          </p:cNvGraphicFramePr>
          <p:nvPr/>
        </p:nvGraphicFramePr>
        <p:xfrm>
          <a:off x="5663727" y="2507528"/>
          <a:ext cx="365760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4086217142"/>
                    </a:ext>
                  </a:extLst>
                </a:gridCol>
              </a:tblGrid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7503808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2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7294795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1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4851756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1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8289346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1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054673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BF8C8579-929D-9F44-BE0D-6133452BD71B}"/>
              </a:ext>
            </a:extLst>
          </p:cNvPr>
          <p:cNvSpPr txBox="1"/>
          <p:nvPr/>
        </p:nvSpPr>
        <p:spPr>
          <a:xfrm>
            <a:off x="284035" y="599599"/>
            <a:ext cx="31767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Bag-of-Words (</a:t>
            </a:r>
            <a:r>
              <a:rPr kumimoji="1" lang="en-US" altLang="ko-KR" sz="2800" dirty="0" err="1"/>
              <a:t>BoW</a:t>
            </a:r>
            <a:r>
              <a:rPr kumimoji="1" lang="en-US" altLang="ko-KR" sz="28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46913292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BF8C8579-929D-9F44-BE0D-6133452BD71B}"/>
              </a:ext>
            </a:extLst>
          </p:cNvPr>
          <p:cNvSpPr txBox="1"/>
          <p:nvPr/>
        </p:nvSpPr>
        <p:spPr>
          <a:xfrm>
            <a:off x="284035" y="599599"/>
            <a:ext cx="21242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1-Hot &amp; </a:t>
            </a:r>
            <a:r>
              <a:rPr kumimoji="1" lang="en-US" altLang="ko-KR" sz="2800" dirty="0" err="1"/>
              <a:t>BoW</a:t>
            </a:r>
            <a:endParaRPr kumimoji="1" lang="en-US" altLang="ko-KR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C47B29-29C1-9A43-BE48-2B3F542B89C4}"/>
              </a:ext>
            </a:extLst>
          </p:cNvPr>
          <p:cNvSpPr txBox="1"/>
          <p:nvPr/>
        </p:nvSpPr>
        <p:spPr>
          <a:xfrm>
            <a:off x="528918" y="1658471"/>
            <a:ext cx="7859075" cy="34656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000" dirty="0"/>
              <a:t>Advantage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/>
              <a:t>간단하고 매우 직관적이다</a:t>
            </a:r>
            <a:r>
              <a:rPr kumimoji="1" lang="en-US" altLang="ko-KR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/>
              <a:t>쉽게 구현이 가능하다</a:t>
            </a:r>
            <a:r>
              <a:rPr kumimoji="1" lang="en-US" altLang="ko-KR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>
              <a:lnSpc>
                <a:spcPct val="150000"/>
              </a:lnSpc>
            </a:pPr>
            <a:r>
              <a:rPr kumimoji="1" lang="en-US" altLang="ko-KR" sz="2000" dirty="0"/>
              <a:t>Disadvantage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/>
              <a:t>벡터의 크기가 단어 사전의 크기에 비례해서 벡터가 매우 크고 </a:t>
            </a:r>
            <a:r>
              <a:rPr kumimoji="1" lang="en-US" altLang="ko-KR" dirty="0"/>
              <a:t>Sparse</a:t>
            </a:r>
            <a:r>
              <a:rPr kumimoji="1" lang="ko-KR" altLang="en-US" dirty="0"/>
              <a:t>하다</a:t>
            </a:r>
            <a:r>
              <a:rPr kumimoji="1" lang="en-US" altLang="ko-KR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/>
              <a:t>벡터가 단어 혹은 문장의 의미를 담고 있지 않다</a:t>
            </a:r>
            <a:r>
              <a:rPr kumimoji="1" lang="en-US" altLang="ko-KR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02447362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BF8C8579-929D-9F44-BE0D-6133452BD71B}"/>
              </a:ext>
            </a:extLst>
          </p:cNvPr>
          <p:cNvSpPr txBox="1"/>
          <p:nvPr/>
        </p:nvSpPr>
        <p:spPr>
          <a:xfrm>
            <a:off x="284035" y="599599"/>
            <a:ext cx="21242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1-Hot &amp; </a:t>
            </a:r>
            <a:r>
              <a:rPr kumimoji="1" lang="en-US" altLang="ko-KR" sz="2800" dirty="0" err="1"/>
              <a:t>BoW</a:t>
            </a:r>
            <a:endParaRPr kumimoji="1" lang="en-US" altLang="ko-KR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C47B29-29C1-9A43-BE48-2B3F542B89C4}"/>
              </a:ext>
            </a:extLst>
          </p:cNvPr>
          <p:cNvSpPr txBox="1"/>
          <p:nvPr/>
        </p:nvSpPr>
        <p:spPr>
          <a:xfrm>
            <a:off x="528918" y="1658471"/>
            <a:ext cx="7859075" cy="34656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000" dirty="0"/>
              <a:t>Advantage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/>
              <a:t>간단하고 매우 직관적이다</a:t>
            </a:r>
            <a:r>
              <a:rPr kumimoji="1" lang="en-US" altLang="ko-KR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/>
              <a:t>쉽게 구현이 가능하다</a:t>
            </a:r>
            <a:r>
              <a:rPr kumimoji="1" lang="en-US" altLang="ko-KR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>
              <a:lnSpc>
                <a:spcPct val="150000"/>
              </a:lnSpc>
            </a:pPr>
            <a:r>
              <a:rPr kumimoji="1" lang="en-US" altLang="ko-KR" sz="2000" dirty="0"/>
              <a:t>Disadvantage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/>
              <a:t>벡터의 크기가 단어 사전의 크기에 비례해서 벡터가 매우 크고 </a:t>
            </a:r>
            <a:r>
              <a:rPr kumimoji="1" lang="en-US" altLang="ko-KR" dirty="0"/>
              <a:t>Sparse</a:t>
            </a:r>
            <a:r>
              <a:rPr kumimoji="1" lang="ko-KR" altLang="en-US" dirty="0"/>
              <a:t>하다</a:t>
            </a:r>
            <a:r>
              <a:rPr kumimoji="1" lang="en-US" altLang="ko-KR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/>
              <a:t>벡터가 단어 혹은 문장의 의미를 담고 있지 않다</a:t>
            </a:r>
            <a:r>
              <a:rPr kumimoji="1" lang="en-US" altLang="ko-KR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073A73-9EB3-ED4F-8C26-DE097165DA78}"/>
              </a:ext>
            </a:extLst>
          </p:cNvPr>
          <p:cNvSpPr txBox="1"/>
          <p:nvPr/>
        </p:nvSpPr>
        <p:spPr>
          <a:xfrm>
            <a:off x="4267005" y="5428982"/>
            <a:ext cx="36579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2400" b="1" dirty="0">
                <a:solidFill>
                  <a:srgbClr val="C00000"/>
                </a:solidFill>
              </a:rPr>
              <a:t>Neural Text Representation</a:t>
            </a:r>
            <a:endParaRPr kumimoji="1" lang="ko-KR" altLang="en-US" sz="24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33239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EEE99D6-D6C0-A84C-8E17-AC2776C174D8}"/>
              </a:ext>
            </a:extLst>
          </p:cNvPr>
          <p:cNvSpPr txBox="1"/>
          <p:nvPr/>
        </p:nvSpPr>
        <p:spPr>
          <a:xfrm>
            <a:off x="284035" y="599599"/>
            <a:ext cx="32489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Data Representation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7FA2200-07D2-3944-8EE6-D40229AD7A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541" y="2070005"/>
            <a:ext cx="10454917" cy="3034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23306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EEE99D6-D6C0-A84C-8E17-AC2776C174D8}"/>
              </a:ext>
            </a:extLst>
          </p:cNvPr>
          <p:cNvSpPr txBox="1"/>
          <p:nvPr/>
        </p:nvSpPr>
        <p:spPr>
          <a:xfrm>
            <a:off x="3688642" y="3136612"/>
            <a:ext cx="48147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b="1" dirty="0"/>
              <a:t>Neural Text Representation</a:t>
            </a:r>
          </a:p>
        </p:txBody>
      </p:sp>
    </p:spTree>
    <p:extLst>
      <p:ext uri="{BB962C8B-B14F-4D97-AF65-F5344CB8AC3E}">
        <p14:creationId xmlns:p14="http://schemas.microsoft.com/office/powerpoint/2010/main" val="29402861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BF8C8579-929D-9F44-BE0D-6133452BD71B}"/>
              </a:ext>
            </a:extLst>
          </p:cNvPr>
          <p:cNvSpPr txBox="1"/>
          <p:nvPr/>
        </p:nvSpPr>
        <p:spPr>
          <a:xfrm>
            <a:off x="284035" y="599599"/>
            <a:ext cx="41344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Neural Text Representation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40C8480-E861-824B-8CFE-80BF36EA1909}"/>
              </a:ext>
            </a:extLst>
          </p:cNvPr>
          <p:cNvSpPr txBox="1"/>
          <p:nvPr/>
        </p:nvSpPr>
        <p:spPr>
          <a:xfrm>
            <a:off x="600635" y="1717634"/>
            <a:ext cx="1439561" cy="12958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Word2Vec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 err="1"/>
              <a:t>GLoVe</a:t>
            </a:r>
            <a:endParaRPr kumimoji="1"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 err="1"/>
              <a:t>FastText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54400014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BF8C8579-929D-9F44-BE0D-6133452BD71B}"/>
              </a:ext>
            </a:extLst>
          </p:cNvPr>
          <p:cNvSpPr txBox="1"/>
          <p:nvPr/>
        </p:nvSpPr>
        <p:spPr>
          <a:xfrm>
            <a:off x="284035" y="599599"/>
            <a:ext cx="41344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Neural Text Representation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40C8480-E861-824B-8CFE-80BF36EA1909}"/>
              </a:ext>
            </a:extLst>
          </p:cNvPr>
          <p:cNvSpPr txBox="1"/>
          <p:nvPr/>
        </p:nvSpPr>
        <p:spPr>
          <a:xfrm>
            <a:off x="600635" y="1717634"/>
            <a:ext cx="1439561" cy="12958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Word2Vec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 err="1"/>
              <a:t>GLoVe</a:t>
            </a:r>
            <a:endParaRPr kumimoji="1"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 err="1"/>
              <a:t>FastText</a:t>
            </a:r>
            <a:endParaRPr kumimoji="1"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EE0167F-C027-6E40-8CCA-DB5A7BEC6332}"/>
              </a:ext>
            </a:extLst>
          </p:cNvPr>
          <p:cNvSpPr txBox="1"/>
          <p:nvPr/>
        </p:nvSpPr>
        <p:spPr>
          <a:xfrm>
            <a:off x="3400227" y="2388651"/>
            <a:ext cx="2913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rgbClr val="C00000"/>
                </a:solidFill>
              </a:rPr>
              <a:t>단어의 의미를 </a:t>
            </a:r>
            <a:r>
              <a:rPr kumimoji="1" lang="en-US" altLang="ko-KR" dirty="0">
                <a:solidFill>
                  <a:srgbClr val="C00000"/>
                </a:solidFill>
              </a:rPr>
              <a:t>capture</a:t>
            </a:r>
            <a:r>
              <a:rPr kumimoji="1" lang="ko-KR" altLang="en-US" dirty="0">
                <a:solidFill>
                  <a:srgbClr val="C00000"/>
                </a:solidFill>
              </a:rPr>
              <a:t>한다</a:t>
            </a:r>
            <a:r>
              <a:rPr kumimoji="1" lang="en-US" altLang="ko-KR" dirty="0">
                <a:solidFill>
                  <a:srgbClr val="C00000"/>
                </a:solidFill>
              </a:rPr>
              <a:t>.</a:t>
            </a:r>
            <a:endParaRPr kumimoji="1" lang="ko-KR" altLang="en-US" dirty="0">
              <a:solidFill>
                <a:srgbClr val="C00000"/>
              </a:solidFill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58906FAA-5CE4-394C-89BF-F2354D89BFBD}"/>
              </a:ext>
            </a:extLst>
          </p:cNvPr>
          <p:cNvCxnSpPr>
            <a:cxnSpLocks/>
          </p:cNvCxnSpPr>
          <p:nvPr/>
        </p:nvCxnSpPr>
        <p:spPr>
          <a:xfrm>
            <a:off x="2154994" y="2550459"/>
            <a:ext cx="1018573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783491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BF8C8579-929D-9F44-BE0D-6133452BD71B}"/>
              </a:ext>
            </a:extLst>
          </p:cNvPr>
          <p:cNvSpPr txBox="1"/>
          <p:nvPr/>
        </p:nvSpPr>
        <p:spPr>
          <a:xfrm>
            <a:off x="284035" y="599599"/>
            <a:ext cx="41344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Neural Text Representation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40C8480-E861-824B-8CFE-80BF36EA1909}"/>
              </a:ext>
            </a:extLst>
          </p:cNvPr>
          <p:cNvSpPr txBox="1"/>
          <p:nvPr/>
        </p:nvSpPr>
        <p:spPr>
          <a:xfrm>
            <a:off x="600635" y="1717634"/>
            <a:ext cx="1439561" cy="12958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Word2Vec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 err="1"/>
              <a:t>GLoVe</a:t>
            </a:r>
            <a:endParaRPr kumimoji="1"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 err="1"/>
              <a:t>FastText</a:t>
            </a:r>
            <a:endParaRPr kumimoji="1"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EE0167F-C027-6E40-8CCA-DB5A7BEC6332}"/>
              </a:ext>
            </a:extLst>
          </p:cNvPr>
          <p:cNvSpPr txBox="1"/>
          <p:nvPr/>
        </p:nvSpPr>
        <p:spPr>
          <a:xfrm>
            <a:off x="3400227" y="2388651"/>
            <a:ext cx="2913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rgbClr val="C00000"/>
                </a:solidFill>
              </a:rPr>
              <a:t>단어의 의미를 </a:t>
            </a:r>
            <a:r>
              <a:rPr kumimoji="1" lang="en-US" altLang="ko-KR" dirty="0">
                <a:solidFill>
                  <a:srgbClr val="C00000"/>
                </a:solidFill>
              </a:rPr>
              <a:t>capture</a:t>
            </a:r>
            <a:r>
              <a:rPr kumimoji="1" lang="ko-KR" altLang="en-US" dirty="0">
                <a:solidFill>
                  <a:srgbClr val="C00000"/>
                </a:solidFill>
              </a:rPr>
              <a:t>한다</a:t>
            </a:r>
            <a:r>
              <a:rPr kumimoji="1" lang="en-US" altLang="ko-KR" dirty="0">
                <a:solidFill>
                  <a:srgbClr val="C00000"/>
                </a:solidFill>
              </a:rPr>
              <a:t>.</a:t>
            </a:r>
            <a:endParaRPr kumimoji="1" lang="ko-KR" altLang="en-US" dirty="0">
              <a:solidFill>
                <a:srgbClr val="C00000"/>
              </a:solidFill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58906FAA-5CE4-394C-89BF-F2354D89BFBD}"/>
              </a:ext>
            </a:extLst>
          </p:cNvPr>
          <p:cNvCxnSpPr>
            <a:cxnSpLocks/>
          </p:cNvCxnSpPr>
          <p:nvPr/>
        </p:nvCxnSpPr>
        <p:spPr>
          <a:xfrm>
            <a:off x="2154994" y="2550459"/>
            <a:ext cx="1018573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0A97ECBA-0145-0340-8882-EE3B10C489B0}"/>
              </a:ext>
            </a:extLst>
          </p:cNvPr>
          <p:cNvSpPr txBox="1"/>
          <p:nvPr/>
        </p:nvSpPr>
        <p:spPr>
          <a:xfrm>
            <a:off x="7673684" y="2258071"/>
            <a:ext cx="1140056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ko-KR" sz="3200" dirty="0">
                <a:solidFill>
                  <a:srgbClr val="C00000"/>
                </a:solidFill>
              </a:rPr>
              <a:t>How?</a:t>
            </a:r>
            <a:endParaRPr kumimoji="1" lang="ko-KR" altLang="en-US" sz="3200" dirty="0">
              <a:solidFill>
                <a:srgbClr val="C00000"/>
              </a:solidFill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81FE4717-CAAC-2F4C-8065-EA64519274D0}"/>
              </a:ext>
            </a:extLst>
          </p:cNvPr>
          <p:cNvCxnSpPr>
            <a:cxnSpLocks/>
          </p:cNvCxnSpPr>
          <p:nvPr/>
        </p:nvCxnSpPr>
        <p:spPr>
          <a:xfrm>
            <a:off x="6417825" y="2550458"/>
            <a:ext cx="1018573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226377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BF8C8579-929D-9F44-BE0D-6133452BD71B}"/>
              </a:ext>
            </a:extLst>
          </p:cNvPr>
          <p:cNvSpPr txBox="1"/>
          <p:nvPr/>
        </p:nvSpPr>
        <p:spPr>
          <a:xfrm>
            <a:off x="284035" y="599599"/>
            <a:ext cx="41344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Neural Text Representation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96F78B-9761-3041-9C5B-BE0BFFF334D4}"/>
              </a:ext>
            </a:extLst>
          </p:cNvPr>
          <p:cNvSpPr txBox="1"/>
          <p:nvPr/>
        </p:nvSpPr>
        <p:spPr>
          <a:xfrm>
            <a:off x="671331" y="1863524"/>
            <a:ext cx="6143028" cy="27824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dirty="0"/>
              <a:t>운동을 마치고 난 후 </a:t>
            </a:r>
            <a:r>
              <a:rPr lang="en-US" altLang="ko-KR" dirty="0"/>
              <a:t>______</a:t>
            </a:r>
            <a:r>
              <a:rPr lang="ko-KR" altLang="en-US" dirty="0"/>
              <a:t>에서 몸을 씻었다</a:t>
            </a:r>
            <a:r>
              <a:rPr lang="en-US" altLang="ko-KR" dirty="0"/>
              <a:t>.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dirty="0"/>
              <a:t>나는</a:t>
            </a:r>
            <a:r>
              <a:rPr lang="en-US" altLang="ko-KR" dirty="0"/>
              <a:t> ______</a:t>
            </a:r>
            <a:r>
              <a:rPr lang="ko-KR" altLang="en-US" dirty="0"/>
              <a:t> 청소를 거의 매일 한다</a:t>
            </a:r>
            <a:r>
              <a:rPr lang="en-US" altLang="ko-KR" dirty="0"/>
              <a:t>.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dirty="0"/>
              <a:t>철수는</a:t>
            </a:r>
            <a:r>
              <a:rPr lang="en-US" altLang="ko-KR" dirty="0"/>
              <a:t> ______</a:t>
            </a:r>
            <a:r>
              <a:rPr lang="ko-KR" altLang="en-US" dirty="0"/>
              <a:t>에 들어가기만 하면 한 시간이다</a:t>
            </a:r>
            <a:r>
              <a:rPr lang="en-US" altLang="ko-KR" dirty="0"/>
              <a:t>.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dirty="0"/>
              <a:t>찜질방이 한창일 때</a:t>
            </a:r>
            <a:r>
              <a:rPr lang="en-US" altLang="ko-KR" dirty="0"/>
              <a:t> ______</a:t>
            </a:r>
            <a:r>
              <a:rPr lang="ko-KR" altLang="en-US" dirty="0"/>
              <a:t> 손님이 많이 줄었다고 한다</a:t>
            </a:r>
            <a:r>
              <a:rPr lang="en-US" altLang="ko-KR" dirty="0"/>
              <a:t>.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dirty="0"/>
              <a:t>나는 지난 휴일에</a:t>
            </a:r>
            <a:r>
              <a:rPr lang="en-US" altLang="ko-KR" dirty="0"/>
              <a:t> ______</a:t>
            </a:r>
            <a:r>
              <a:rPr lang="ko-KR" altLang="en-US" dirty="0"/>
              <a:t>에 가서 때를 밀었다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3357594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BF8C8579-929D-9F44-BE0D-6133452BD71B}"/>
              </a:ext>
            </a:extLst>
          </p:cNvPr>
          <p:cNvSpPr txBox="1"/>
          <p:nvPr/>
        </p:nvSpPr>
        <p:spPr>
          <a:xfrm>
            <a:off x="284035" y="599599"/>
            <a:ext cx="41344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Neural Text Representation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96F78B-9761-3041-9C5B-BE0BFFF334D4}"/>
              </a:ext>
            </a:extLst>
          </p:cNvPr>
          <p:cNvSpPr txBox="1"/>
          <p:nvPr/>
        </p:nvSpPr>
        <p:spPr>
          <a:xfrm>
            <a:off x="671331" y="1863524"/>
            <a:ext cx="6037230" cy="27824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dirty="0"/>
              <a:t>운동을 마치고 난 후 </a:t>
            </a:r>
            <a:r>
              <a:rPr lang="ko-KR" altLang="en-US" u="sng" dirty="0">
                <a:solidFill>
                  <a:srgbClr val="C00000"/>
                </a:solidFill>
              </a:rPr>
              <a:t>목욕탕</a:t>
            </a:r>
            <a:r>
              <a:rPr lang="ko-KR" altLang="en-US" dirty="0"/>
              <a:t>에서 몸을 씻었다</a:t>
            </a:r>
            <a:r>
              <a:rPr lang="en-US" altLang="ko-KR" dirty="0"/>
              <a:t>.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dirty="0"/>
              <a:t>나는 </a:t>
            </a:r>
            <a:r>
              <a:rPr lang="ko-KR" altLang="en-US" u="sng" dirty="0">
                <a:solidFill>
                  <a:srgbClr val="C00000"/>
                </a:solidFill>
              </a:rPr>
              <a:t>목욕탕</a:t>
            </a:r>
            <a:r>
              <a:rPr lang="ko-KR" altLang="en-US" dirty="0"/>
              <a:t> 청소를 거의 매일 한다</a:t>
            </a:r>
            <a:r>
              <a:rPr lang="en-US" altLang="ko-KR" dirty="0"/>
              <a:t>.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dirty="0"/>
              <a:t>철수는 </a:t>
            </a:r>
            <a:r>
              <a:rPr lang="ko-KR" altLang="en-US" u="sng" dirty="0">
                <a:solidFill>
                  <a:srgbClr val="C00000"/>
                </a:solidFill>
              </a:rPr>
              <a:t>목욕탕</a:t>
            </a:r>
            <a:r>
              <a:rPr lang="ko-KR" altLang="en-US" dirty="0"/>
              <a:t>에 들어가기만 하면 한 시간이다</a:t>
            </a:r>
            <a:r>
              <a:rPr lang="en-US" altLang="ko-KR" dirty="0"/>
              <a:t>.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dirty="0"/>
              <a:t>찜질방이 한창일 때 </a:t>
            </a:r>
            <a:r>
              <a:rPr lang="ko-KR" altLang="en-US" u="sng" dirty="0">
                <a:solidFill>
                  <a:srgbClr val="C00000"/>
                </a:solidFill>
              </a:rPr>
              <a:t>목욕탕</a:t>
            </a:r>
            <a:r>
              <a:rPr lang="ko-KR" altLang="en-US" dirty="0"/>
              <a:t> 손님이 많이 줄었다고 한다</a:t>
            </a:r>
            <a:r>
              <a:rPr lang="en-US" altLang="ko-KR" dirty="0"/>
              <a:t>.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dirty="0"/>
              <a:t>나는 지난 휴일에 </a:t>
            </a:r>
            <a:r>
              <a:rPr lang="ko-KR" altLang="en-US" u="sng" dirty="0">
                <a:solidFill>
                  <a:srgbClr val="C00000"/>
                </a:solidFill>
              </a:rPr>
              <a:t>목욕탕</a:t>
            </a:r>
            <a:r>
              <a:rPr lang="ko-KR" altLang="en-US" dirty="0"/>
              <a:t>에 가서 때를 밀었다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4039500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BF8C8579-929D-9F44-BE0D-6133452BD71B}"/>
              </a:ext>
            </a:extLst>
          </p:cNvPr>
          <p:cNvSpPr txBox="1"/>
          <p:nvPr/>
        </p:nvSpPr>
        <p:spPr>
          <a:xfrm>
            <a:off x="284035" y="599599"/>
            <a:ext cx="41344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Neural Text Representation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96F78B-9761-3041-9C5B-BE0BFFF334D4}"/>
              </a:ext>
            </a:extLst>
          </p:cNvPr>
          <p:cNvSpPr txBox="1"/>
          <p:nvPr/>
        </p:nvSpPr>
        <p:spPr>
          <a:xfrm>
            <a:off x="671331" y="1863524"/>
            <a:ext cx="6037230" cy="27824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dirty="0"/>
              <a:t>운동을 마치고 난 후 </a:t>
            </a:r>
            <a:r>
              <a:rPr lang="ko-KR" altLang="en-US" u="sng" dirty="0">
                <a:solidFill>
                  <a:srgbClr val="C00000"/>
                </a:solidFill>
              </a:rPr>
              <a:t>목욕탕</a:t>
            </a:r>
            <a:r>
              <a:rPr lang="ko-KR" altLang="en-US" dirty="0"/>
              <a:t>에서 몸을 씻었다</a:t>
            </a:r>
            <a:r>
              <a:rPr lang="en-US" altLang="ko-KR" dirty="0"/>
              <a:t>.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dirty="0"/>
              <a:t>나는 </a:t>
            </a:r>
            <a:r>
              <a:rPr lang="ko-KR" altLang="en-US" u="sng" dirty="0">
                <a:solidFill>
                  <a:srgbClr val="C00000"/>
                </a:solidFill>
              </a:rPr>
              <a:t>목욕탕</a:t>
            </a:r>
            <a:r>
              <a:rPr lang="ko-KR" altLang="en-US" dirty="0"/>
              <a:t> 청소를 거의 매일 한다</a:t>
            </a:r>
            <a:r>
              <a:rPr lang="en-US" altLang="ko-KR" dirty="0"/>
              <a:t>.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dirty="0"/>
              <a:t>철수는 </a:t>
            </a:r>
            <a:r>
              <a:rPr lang="ko-KR" altLang="en-US" u="sng" dirty="0">
                <a:solidFill>
                  <a:srgbClr val="C00000"/>
                </a:solidFill>
              </a:rPr>
              <a:t>목욕탕</a:t>
            </a:r>
            <a:r>
              <a:rPr lang="ko-KR" altLang="en-US" dirty="0"/>
              <a:t>에 들어가기만 하면 한 시간이다</a:t>
            </a:r>
            <a:r>
              <a:rPr lang="en-US" altLang="ko-KR" dirty="0"/>
              <a:t>.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dirty="0"/>
              <a:t>찜질방이 한창일 때 </a:t>
            </a:r>
            <a:r>
              <a:rPr lang="ko-KR" altLang="en-US" u="sng" dirty="0">
                <a:solidFill>
                  <a:srgbClr val="C00000"/>
                </a:solidFill>
              </a:rPr>
              <a:t>목욕탕</a:t>
            </a:r>
            <a:r>
              <a:rPr lang="ko-KR" altLang="en-US" dirty="0"/>
              <a:t> 손님이 많이 줄었다고 한다</a:t>
            </a:r>
            <a:r>
              <a:rPr lang="en-US" altLang="ko-KR" dirty="0"/>
              <a:t>.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dirty="0"/>
              <a:t>나는 지난 휴일에 </a:t>
            </a:r>
            <a:r>
              <a:rPr lang="ko-KR" altLang="en-US" u="sng" dirty="0">
                <a:solidFill>
                  <a:srgbClr val="C00000"/>
                </a:solidFill>
              </a:rPr>
              <a:t>목욕탕</a:t>
            </a:r>
            <a:r>
              <a:rPr lang="ko-KR" altLang="en-US" dirty="0"/>
              <a:t>에 가서 때를 밀었다</a:t>
            </a:r>
            <a:r>
              <a:rPr lang="en-US" altLang="ko-KR" dirty="0"/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05AE7A-D444-5147-BF4C-233358AE0649}"/>
              </a:ext>
            </a:extLst>
          </p:cNvPr>
          <p:cNvSpPr txBox="1"/>
          <p:nvPr/>
        </p:nvSpPr>
        <p:spPr>
          <a:xfrm>
            <a:off x="6882181" y="2698119"/>
            <a:ext cx="48205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>
                <a:solidFill>
                  <a:schemeClr val="accent1"/>
                </a:solidFill>
              </a:rPr>
              <a:t>주변 단어를 보면 해당 단어의 뜻을 알 수 있다</a:t>
            </a:r>
            <a:r>
              <a:rPr kumimoji="1" lang="en-US" altLang="ko-KR" b="1" dirty="0">
                <a:solidFill>
                  <a:schemeClr val="accent1"/>
                </a:solidFill>
              </a:rPr>
              <a:t>.</a:t>
            </a:r>
            <a:endParaRPr kumimoji="1" lang="ko-KR" altLang="en-US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661500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BF8C8579-929D-9F44-BE0D-6133452BD71B}"/>
              </a:ext>
            </a:extLst>
          </p:cNvPr>
          <p:cNvSpPr txBox="1"/>
          <p:nvPr/>
        </p:nvSpPr>
        <p:spPr>
          <a:xfrm>
            <a:off x="284035" y="599599"/>
            <a:ext cx="41344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Neural Text Representation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96F78B-9761-3041-9C5B-BE0BFFF334D4}"/>
              </a:ext>
            </a:extLst>
          </p:cNvPr>
          <p:cNvSpPr txBox="1"/>
          <p:nvPr/>
        </p:nvSpPr>
        <p:spPr>
          <a:xfrm>
            <a:off x="671331" y="1863524"/>
            <a:ext cx="6037230" cy="27824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dirty="0"/>
              <a:t>운동을 마치고 난 후 </a:t>
            </a:r>
            <a:r>
              <a:rPr lang="ko-KR" altLang="en-US" u="sng" dirty="0">
                <a:solidFill>
                  <a:srgbClr val="C00000"/>
                </a:solidFill>
              </a:rPr>
              <a:t>목욕탕</a:t>
            </a:r>
            <a:r>
              <a:rPr lang="ko-KR" altLang="en-US" dirty="0"/>
              <a:t>에서 몸을 씻었다</a:t>
            </a:r>
            <a:r>
              <a:rPr lang="en-US" altLang="ko-KR" dirty="0"/>
              <a:t>.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dirty="0"/>
              <a:t>나는 </a:t>
            </a:r>
            <a:r>
              <a:rPr lang="ko-KR" altLang="en-US" u="sng" dirty="0">
                <a:solidFill>
                  <a:srgbClr val="C00000"/>
                </a:solidFill>
              </a:rPr>
              <a:t>목욕탕</a:t>
            </a:r>
            <a:r>
              <a:rPr lang="ko-KR" altLang="en-US" dirty="0"/>
              <a:t> 청소를 거의 매일 한다</a:t>
            </a:r>
            <a:r>
              <a:rPr lang="en-US" altLang="ko-KR" dirty="0"/>
              <a:t>.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dirty="0"/>
              <a:t>철수는 </a:t>
            </a:r>
            <a:r>
              <a:rPr lang="ko-KR" altLang="en-US" u="sng" dirty="0">
                <a:solidFill>
                  <a:srgbClr val="C00000"/>
                </a:solidFill>
              </a:rPr>
              <a:t>목욕탕</a:t>
            </a:r>
            <a:r>
              <a:rPr lang="ko-KR" altLang="en-US" dirty="0"/>
              <a:t>에 들어가기만 하면 한 시간이다</a:t>
            </a:r>
            <a:r>
              <a:rPr lang="en-US" altLang="ko-KR" dirty="0"/>
              <a:t>.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dirty="0"/>
              <a:t>찜질방이 한창일 때 </a:t>
            </a:r>
            <a:r>
              <a:rPr lang="ko-KR" altLang="en-US" u="sng" dirty="0">
                <a:solidFill>
                  <a:srgbClr val="C00000"/>
                </a:solidFill>
              </a:rPr>
              <a:t>목욕탕</a:t>
            </a:r>
            <a:r>
              <a:rPr lang="ko-KR" altLang="en-US" dirty="0"/>
              <a:t> 손님이 많이 줄었다고 한다</a:t>
            </a:r>
            <a:r>
              <a:rPr lang="en-US" altLang="ko-KR" dirty="0"/>
              <a:t>.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dirty="0"/>
              <a:t>나는 지난 휴일에 </a:t>
            </a:r>
            <a:r>
              <a:rPr lang="ko-KR" altLang="en-US" u="sng" dirty="0">
                <a:solidFill>
                  <a:srgbClr val="C00000"/>
                </a:solidFill>
              </a:rPr>
              <a:t>목욕탕</a:t>
            </a:r>
            <a:r>
              <a:rPr lang="ko-KR" altLang="en-US" dirty="0"/>
              <a:t>에 가서 때를 밀었다</a:t>
            </a:r>
            <a:r>
              <a:rPr lang="en-US" altLang="ko-KR" dirty="0"/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05AE7A-D444-5147-BF4C-233358AE0649}"/>
              </a:ext>
            </a:extLst>
          </p:cNvPr>
          <p:cNvSpPr txBox="1"/>
          <p:nvPr/>
        </p:nvSpPr>
        <p:spPr>
          <a:xfrm>
            <a:off x="6882181" y="2698119"/>
            <a:ext cx="48205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>
                <a:solidFill>
                  <a:schemeClr val="accent1"/>
                </a:solidFill>
              </a:rPr>
              <a:t>주변 단어를 보면 해당 단어의 뜻을 알 수 있다</a:t>
            </a:r>
            <a:r>
              <a:rPr kumimoji="1" lang="en-US" altLang="ko-KR" b="1" dirty="0">
                <a:solidFill>
                  <a:schemeClr val="accent1"/>
                </a:solidFill>
              </a:rPr>
              <a:t>.</a:t>
            </a:r>
            <a:endParaRPr kumimoji="1" lang="ko-KR" altLang="en-US" b="1" dirty="0">
              <a:solidFill>
                <a:schemeClr val="accent1"/>
              </a:solidFill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31A3BB6E-2E37-284C-B4F6-3924EB672CCB}"/>
              </a:ext>
            </a:extLst>
          </p:cNvPr>
          <p:cNvCxnSpPr>
            <a:cxnSpLocks/>
          </p:cNvCxnSpPr>
          <p:nvPr/>
        </p:nvCxnSpPr>
        <p:spPr>
          <a:xfrm>
            <a:off x="9292455" y="3193799"/>
            <a:ext cx="2102" cy="91037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A34EF39-6B8D-E54A-95C8-7409EB805CEB}"/>
              </a:ext>
            </a:extLst>
          </p:cNvPr>
          <p:cNvSpPr txBox="1"/>
          <p:nvPr/>
        </p:nvSpPr>
        <p:spPr>
          <a:xfrm>
            <a:off x="7579617" y="4242093"/>
            <a:ext cx="34256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2400" b="1" dirty="0">
                <a:solidFill>
                  <a:schemeClr val="accent1"/>
                </a:solidFill>
              </a:rPr>
              <a:t>Distributional Hypothesis</a:t>
            </a:r>
          </a:p>
          <a:p>
            <a:pPr algn="ctr"/>
            <a:r>
              <a:rPr kumimoji="1" lang="en-US" altLang="ko-KR" sz="2400" b="1" dirty="0">
                <a:solidFill>
                  <a:schemeClr val="accent1"/>
                </a:solidFill>
              </a:rPr>
              <a:t>(</a:t>
            </a:r>
            <a:r>
              <a:rPr kumimoji="1" lang="ko-KR" altLang="en-US" sz="2400" b="1" dirty="0">
                <a:solidFill>
                  <a:schemeClr val="accent1"/>
                </a:solidFill>
              </a:rPr>
              <a:t>분산 가정</a:t>
            </a:r>
            <a:r>
              <a:rPr kumimoji="1" lang="en-US" altLang="ko-KR" sz="2400" b="1" dirty="0">
                <a:solidFill>
                  <a:schemeClr val="accent1"/>
                </a:solidFill>
              </a:rPr>
              <a:t>)</a:t>
            </a:r>
            <a:endParaRPr kumimoji="1" lang="ko-KR" altLang="en-US" sz="24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263965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BF8C8579-929D-9F44-BE0D-6133452BD71B}"/>
              </a:ext>
            </a:extLst>
          </p:cNvPr>
          <p:cNvSpPr txBox="1"/>
          <p:nvPr/>
        </p:nvSpPr>
        <p:spPr>
          <a:xfrm>
            <a:off x="284035" y="599599"/>
            <a:ext cx="41344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Neural Text Representation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96F78B-9761-3041-9C5B-BE0BFFF334D4}"/>
              </a:ext>
            </a:extLst>
          </p:cNvPr>
          <p:cNvSpPr txBox="1"/>
          <p:nvPr/>
        </p:nvSpPr>
        <p:spPr>
          <a:xfrm>
            <a:off x="671331" y="1863524"/>
            <a:ext cx="6037230" cy="27824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dirty="0"/>
              <a:t>운동을 마치고 난 후 </a:t>
            </a:r>
            <a:r>
              <a:rPr lang="ko-KR" altLang="en-US" u="sng" dirty="0">
                <a:solidFill>
                  <a:srgbClr val="C00000"/>
                </a:solidFill>
              </a:rPr>
              <a:t>목욕탕</a:t>
            </a:r>
            <a:r>
              <a:rPr lang="ko-KR" altLang="en-US" dirty="0"/>
              <a:t>에서 몸을 씻었다</a:t>
            </a:r>
            <a:r>
              <a:rPr lang="en-US" altLang="ko-KR" dirty="0"/>
              <a:t>.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dirty="0"/>
              <a:t>나는 </a:t>
            </a:r>
            <a:r>
              <a:rPr lang="ko-KR" altLang="en-US" u="sng" dirty="0">
                <a:solidFill>
                  <a:srgbClr val="C00000"/>
                </a:solidFill>
              </a:rPr>
              <a:t>목욕탕</a:t>
            </a:r>
            <a:r>
              <a:rPr lang="ko-KR" altLang="en-US" dirty="0"/>
              <a:t> 청소를 거의 매일 한다</a:t>
            </a:r>
            <a:r>
              <a:rPr lang="en-US" altLang="ko-KR" dirty="0"/>
              <a:t>.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dirty="0"/>
              <a:t>철수는 </a:t>
            </a:r>
            <a:r>
              <a:rPr lang="ko-KR" altLang="en-US" u="sng" dirty="0">
                <a:solidFill>
                  <a:srgbClr val="C00000"/>
                </a:solidFill>
              </a:rPr>
              <a:t>목욕탕</a:t>
            </a:r>
            <a:r>
              <a:rPr lang="ko-KR" altLang="en-US" dirty="0"/>
              <a:t>에 들어가기만 하면 한 시간이다</a:t>
            </a:r>
            <a:r>
              <a:rPr lang="en-US" altLang="ko-KR" dirty="0"/>
              <a:t>.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dirty="0"/>
              <a:t>찜질방이 한창일 때 </a:t>
            </a:r>
            <a:r>
              <a:rPr lang="ko-KR" altLang="en-US" u="sng" dirty="0">
                <a:solidFill>
                  <a:srgbClr val="C00000"/>
                </a:solidFill>
              </a:rPr>
              <a:t>목욕탕</a:t>
            </a:r>
            <a:r>
              <a:rPr lang="ko-KR" altLang="en-US" dirty="0"/>
              <a:t> 손님이 많이 줄었다고 한다</a:t>
            </a:r>
            <a:r>
              <a:rPr lang="en-US" altLang="ko-KR" dirty="0"/>
              <a:t>.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dirty="0"/>
              <a:t>나는 지난 휴일에 </a:t>
            </a:r>
            <a:r>
              <a:rPr lang="ko-KR" altLang="en-US" u="sng" dirty="0">
                <a:solidFill>
                  <a:srgbClr val="C00000"/>
                </a:solidFill>
              </a:rPr>
              <a:t>목욕탕</a:t>
            </a:r>
            <a:r>
              <a:rPr lang="ko-KR" altLang="en-US" dirty="0"/>
              <a:t>에 가서 때를 밀었다</a:t>
            </a:r>
            <a:r>
              <a:rPr lang="en-US" altLang="ko-KR" dirty="0"/>
              <a:t>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C2F54E1-65CE-4A4A-96B6-6B0467D8B5F4}"/>
              </a:ext>
            </a:extLst>
          </p:cNvPr>
          <p:cNvSpPr txBox="1"/>
          <p:nvPr/>
        </p:nvSpPr>
        <p:spPr>
          <a:xfrm>
            <a:off x="7579617" y="4242093"/>
            <a:ext cx="34256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2400" b="1" dirty="0">
                <a:solidFill>
                  <a:schemeClr val="accent1"/>
                </a:solidFill>
              </a:rPr>
              <a:t>Distributional Hypothesis</a:t>
            </a:r>
          </a:p>
          <a:p>
            <a:pPr algn="ctr"/>
            <a:r>
              <a:rPr kumimoji="1" lang="en-US" altLang="ko-KR" sz="2400" b="1" dirty="0">
                <a:solidFill>
                  <a:schemeClr val="accent1"/>
                </a:solidFill>
              </a:rPr>
              <a:t>(</a:t>
            </a:r>
            <a:r>
              <a:rPr kumimoji="1" lang="ko-KR" altLang="en-US" sz="2400" b="1" dirty="0">
                <a:solidFill>
                  <a:schemeClr val="accent1"/>
                </a:solidFill>
              </a:rPr>
              <a:t>분산 가정</a:t>
            </a:r>
            <a:r>
              <a:rPr kumimoji="1" lang="en-US" altLang="ko-KR" sz="2400" b="1" dirty="0">
                <a:solidFill>
                  <a:schemeClr val="accent1"/>
                </a:solidFill>
              </a:rPr>
              <a:t>)</a:t>
            </a:r>
            <a:endParaRPr kumimoji="1" lang="ko-KR" altLang="en-US" sz="2400" b="1" dirty="0">
              <a:solidFill>
                <a:schemeClr val="accent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05AE7A-D444-5147-BF4C-233358AE0649}"/>
              </a:ext>
            </a:extLst>
          </p:cNvPr>
          <p:cNvSpPr txBox="1"/>
          <p:nvPr/>
        </p:nvSpPr>
        <p:spPr>
          <a:xfrm>
            <a:off x="6882181" y="2698119"/>
            <a:ext cx="48205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>
                <a:solidFill>
                  <a:schemeClr val="accent1"/>
                </a:solidFill>
              </a:rPr>
              <a:t>주변 단어를 보면 해당 단어의 뜻을 알 수 있다</a:t>
            </a:r>
            <a:r>
              <a:rPr kumimoji="1" lang="en-US" altLang="ko-KR" b="1" dirty="0">
                <a:solidFill>
                  <a:schemeClr val="accent1"/>
                </a:solidFill>
              </a:rPr>
              <a:t>.</a:t>
            </a:r>
            <a:endParaRPr kumimoji="1" lang="ko-KR" altLang="en-US" b="1" dirty="0">
              <a:solidFill>
                <a:schemeClr val="accent1"/>
              </a:solidFill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31A3BB6E-2E37-284C-B4F6-3924EB672CCB}"/>
              </a:ext>
            </a:extLst>
          </p:cNvPr>
          <p:cNvCxnSpPr>
            <a:cxnSpLocks/>
          </p:cNvCxnSpPr>
          <p:nvPr/>
        </p:nvCxnSpPr>
        <p:spPr>
          <a:xfrm>
            <a:off x="9292455" y="3193799"/>
            <a:ext cx="2102" cy="91037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EEF5B68-4E2D-724A-9653-FBB8973D6094}"/>
              </a:ext>
            </a:extLst>
          </p:cNvPr>
          <p:cNvSpPr txBox="1"/>
          <p:nvPr/>
        </p:nvSpPr>
        <p:spPr>
          <a:xfrm>
            <a:off x="7105926" y="5168092"/>
            <a:ext cx="4373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/>
              <a:t>(</a:t>
            </a:r>
            <a:r>
              <a:rPr kumimoji="1" lang="en-US" altLang="ko-KR" sz="2000" u="sng" dirty="0"/>
              <a:t>Key idea of Neural Text Representation</a:t>
            </a:r>
            <a:r>
              <a:rPr kumimoji="1" lang="en-US" altLang="ko-KR" sz="2000" dirty="0"/>
              <a:t>)</a:t>
            </a:r>
            <a:endParaRPr kumimoji="1"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46984705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BF8C8579-929D-9F44-BE0D-6133452BD71B}"/>
              </a:ext>
            </a:extLst>
          </p:cNvPr>
          <p:cNvSpPr txBox="1"/>
          <p:nvPr/>
        </p:nvSpPr>
        <p:spPr>
          <a:xfrm>
            <a:off x="284035" y="599599"/>
            <a:ext cx="16856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Word2Vec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BC58B21-E047-6742-990C-CD767F21DAE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0211"/>
          <a:stretch/>
        </p:blipFill>
        <p:spPr>
          <a:xfrm>
            <a:off x="6004131" y="497711"/>
            <a:ext cx="4558967" cy="615773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741B6C8-D627-3C40-85C9-FEC251260892}"/>
              </a:ext>
            </a:extLst>
          </p:cNvPr>
          <p:cNvSpPr txBox="1"/>
          <p:nvPr/>
        </p:nvSpPr>
        <p:spPr>
          <a:xfrm>
            <a:off x="284035" y="1481559"/>
            <a:ext cx="5075043" cy="3892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kumimoji="1" lang="en-US" altLang="ko-KR" dirty="0" err="1"/>
              <a:t>Mikorov</a:t>
            </a:r>
            <a:r>
              <a:rPr kumimoji="1" lang="en-US" altLang="ko-KR" dirty="0"/>
              <a:t> et al. (2013)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kumimoji="1" lang="en-US" altLang="ko-KR" dirty="0"/>
              <a:t>Neural Network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사용한 </a:t>
            </a:r>
            <a:r>
              <a:rPr kumimoji="1" lang="en-US" altLang="ko-KR" dirty="0"/>
              <a:t>Word Representation </a:t>
            </a:r>
            <a:br>
              <a:rPr kumimoji="1" lang="en-US" altLang="ko-KR" dirty="0"/>
            </a:br>
            <a:r>
              <a:rPr kumimoji="1" lang="ko-KR" altLang="en-US" dirty="0"/>
              <a:t>방법 중 대표적인 방법</a:t>
            </a:r>
            <a:r>
              <a:rPr kumimoji="1" lang="en-US" altLang="ko-KR" dirty="0"/>
              <a:t>.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kumimoji="1" lang="ko-KR" altLang="en-US" dirty="0"/>
              <a:t>기존의 </a:t>
            </a:r>
            <a:r>
              <a:rPr kumimoji="1" lang="en-US" altLang="ko-KR" dirty="0"/>
              <a:t>NNLM, RNNLM </a:t>
            </a:r>
            <a:r>
              <a:rPr kumimoji="1" lang="ko-KR" altLang="en-US" dirty="0"/>
              <a:t>방식의 모델에 비해 속도가 대폭 개선됨</a:t>
            </a:r>
            <a:endParaRPr kumimoji="1" lang="en-US" altLang="ko-KR" dirty="0"/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kumimoji="1" lang="en-US" altLang="ko-KR" dirty="0"/>
              <a:t>CBOW, Skip-Gram </a:t>
            </a:r>
            <a:r>
              <a:rPr kumimoji="1" lang="ko-KR" altLang="en-US" dirty="0"/>
              <a:t>두 개의 모델 포함</a:t>
            </a:r>
            <a:endParaRPr kumimoji="1" lang="en-US" altLang="ko-KR" dirty="0"/>
          </a:p>
          <a:p>
            <a:pPr marL="285750" indent="-285750">
              <a:lnSpc>
                <a:spcPct val="200000"/>
              </a:lnSpc>
              <a:buFontTx/>
              <a:buChar char="-"/>
            </a:pP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6292536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EEE99D6-D6C0-A84C-8E17-AC2776C174D8}"/>
              </a:ext>
            </a:extLst>
          </p:cNvPr>
          <p:cNvSpPr txBox="1"/>
          <p:nvPr/>
        </p:nvSpPr>
        <p:spPr>
          <a:xfrm>
            <a:off x="284035" y="599599"/>
            <a:ext cx="32489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Data Representation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A37AE15-6311-004F-8F38-D927C9481A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0025" y="2362200"/>
            <a:ext cx="2578100" cy="21336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E92E782-CF2B-3746-833C-318E0B877C55}"/>
              </a:ext>
            </a:extLst>
          </p:cNvPr>
          <p:cNvSpPr txBox="1"/>
          <p:nvPr/>
        </p:nvSpPr>
        <p:spPr>
          <a:xfrm>
            <a:off x="2027900" y="4495800"/>
            <a:ext cx="13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Tabular Data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9552189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BF8C8579-929D-9F44-BE0D-6133452BD71B}"/>
              </a:ext>
            </a:extLst>
          </p:cNvPr>
          <p:cNvSpPr txBox="1"/>
          <p:nvPr/>
        </p:nvSpPr>
        <p:spPr>
          <a:xfrm>
            <a:off x="284035" y="599599"/>
            <a:ext cx="16856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Word2Vec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D2E3CD6-F27A-1D44-8A50-FD91FAC038D5}"/>
              </a:ext>
            </a:extLst>
          </p:cNvPr>
          <p:cNvSpPr txBox="1"/>
          <p:nvPr/>
        </p:nvSpPr>
        <p:spPr>
          <a:xfrm>
            <a:off x="574467" y="1412112"/>
            <a:ext cx="1104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핵심 </a:t>
            </a:r>
            <a:r>
              <a:rPr kumimoji="1" lang="en-US" altLang="ko-KR" dirty="0"/>
              <a:t>Idea</a:t>
            </a:r>
            <a:endParaRPr kumimoji="1"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5F030B-A251-A943-85F2-2A5C8B7D7AE5}"/>
              </a:ext>
            </a:extLst>
          </p:cNvPr>
          <p:cNvSpPr txBox="1"/>
          <p:nvPr/>
        </p:nvSpPr>
        <p:spPr>
          <a:xfrm>
            <a:off x="2312597" y="2340059"/>
            <a:ext cx="8551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/>
              <a:t>CBOW</a:t>
            </a:r>
            <a:endParaRPr kumimoji="1" lang="ko-KR" altLang="en-US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63F482-023F-6642-B8AB-A672BA97D33A}"/>
              </a:ext>
            </a:extLst>
          </p:cNvPr>
          <p:cNvSpPr txBox="1"/>
          <p:nvPr/>
        </p:nvSpPr>
        <p:spPr>
          <a:xfrm>
            <a:off x="8083151" y="2340059"/>
            <a:ext cx="12678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/>
              <a:t>Skip-Gram</a:t>
            </a:r>
            <a:endParaRPr kumimoji="1" lang="ko-KR" altLang="en-US" sz="2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00C1A2-5ED3-6044-9AD2-11113EFDE43E}"/>
              </a:ext>
            </a:extLst>
          </p:cNvPr>
          <p:cNvSpPr txBox="1"/>
          <p:nvPr/>
        </p:nvSpPr>
        <p:spPr>
          <a:xfrm>
            <a:off x="675640" y="3298784"/>
            <a:ext cx="4777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매일 늦게 일어나서 </a:t>
            </a:r>
            <a:r>
              <a:rPr kumimoji="1" lang="en-US" altLang="ko-KR" dirty="0"/>
              <a:t>_______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안먹고</a:t>
            </a:r>
            <a:r>
              <a:rPr kumimoji="1" lang="ko-KR" altLang="en-US" dirty="0"/>
              <a:t> 출근한다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EC18EE-0135-1B47-ABE7-33DE49C9F965}"/>
              </a:ext>
            </a:extLst>
          </p:cNvPr>
          <p:cNvSpPr txBox="1"/>
          <p:nvPr/>
        </p:nvSpPr>
        <p:spPr>
          <a:xfrm>
            <a:off x="6739093" y="3298784"/>
            <a:ext cx="4604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/>
              <a:t>____</a:t>
            </a:r>
            <a:r>
              <a:rPr kumimoji="1" lang="ko-KR" altLang="en-US" dirty="0"/>
              <a:t> </a:t>
            </a:r>
            <a:r>
              <a:rPr kumimoji="1" lang="en-US" altLang="ko-KR" dirty="0"/>
              <a:t>____</a:t>
            </a:r>
            <a:r>
              <a:rPr kumimoji="1" lang="ko-KR" altLang="en-US" dirty="0"/>
              <a:t> </a:t>
            </a:r>
            <a:r>
              <a:rPr kumimoji="1" lang="en-US" altLang="ko-KR" dirty="0"/>
              <a:t>________</a:t>
            </a:r>
            <a:r>
              <a:rPr kumimoji="1" lang="ko-KR" altLang="en-US" dirty="0"/>
              <a:t> 아침을 </a:t>
            </a:r>
            <a:r>
              <a:rPr kumimoji="1" lang="en-US" altLang="ko-KR" dirty="0"/>
              <a:t>______</a:t>
            </a:r>
            <a:r>
              <a:rPr kumimoji="1" lang="ko-KR" altLang="en-US" dirty="0"/>
              <a:t> </a:t>
            </a:r>
            <a:r>
              <a:rPr kumimoji="1" lang="en-US" altLang="ko-KR" dirty="0"/>
              <a:t>________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2628139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BF8C8579-929D-9F44-BE0D-6133452BD71B}"/>
              </a:ext>
            </a:extLst>
          </p:cNvPr>
          <p:cNvSpPr txBox="1"/>
          <p:nvPr/>
        </p:nvSpPr>
        <p:spPr>
          <a:xfrm>
            <a:off x="284035" y="599599"/>
            <a:ext cx="16856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Word2Vec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D2E3CD6-F27A-1D44-8A50-FD91FAC038D5}"/>
              </a:ext>
            </a:extLst>
          </p:cNvPr>
          <p:cNvSpPr txBox="1"/>
          <p:nvPr/>
        </p:nvSpPr>
        <p:spPr>
          <a:xfrm>
            <a:off x="574467" y="1412112"/>
            <a:ext cx="1104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핵심 </a:t>
            </a:r>
            <a:r>
              <a:rPr kumimoji="1" lang="en-US" altLang="ko-KR" dirty="0"/>
              <a:t>Idea</a:t>
            </a:r>
            <a:endParaRPr kumimoji="1"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5F030B-A251-A943-85F2-2A5C8B7D7AE5}"/>
              </a:ext>
            </a:extLst>
          </p:cNvPr>
          <p:cNvSpPr txBox="1"/>
          <p:nvPr/>
        </p:nvSpPr>
        <p:spPr>
          <a:xfrm>
            <a:off x="2312597" y="2340059"/>
            <a:ext cx="8551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/>
              <a:t>CBOW</a:t>
            </a:r>
            <a:endParaRPr kumimoji="1" lang="ko-KR" altLang="en-US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63F482-023F-6642-B8AB-A672BA97D33A}"/>
              </a:ext>
            </a:extLst>
          </p:cNvPr>
          <p:cNvSpPr txBox="1"/>
          <p:nvPr/>
        </p:nvSpPr>
        <p:spPr>
          <a:xfrm>
            <a:off x="8083151" y="2340059"/>
            <a:ext cx="12678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/>
              <a:t>Skip-Gram</a:t>
            </a:r>
            <a:endParaRPr kumimoji="1" lang="ko-KR" altLang="en-US" sz="2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00C1A2-5ED3-6044-9AD2-11113EFDE43E}"/>
              </a:ext>
            </a:extLst>
          </p:cNvPr>
          <p:cNvSpPr txBox="1"/>
          <p:nvPr/>
        </p:nvSpPr>
        <p:spPr>
          <a:xfrm>
            <a:off x="675640" y="3298784"/>
            <a:ext cx="4777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매일 늦게 일어나서 </a:t>
            </a:r>
            <a:r>
              <a:rPr kumimoji="1" lang="en-US" altLang="ko-KR" dirty="0"/>
              <a:t>_______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안먹고</a:t>
            </a:r>
            <a:r>
              <a:rPr kumimoji="1" lang="ko-KR" altLang="en-US" dirty="0"/>
              <a:t> 출근한다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EC18EE-0135-1B47-ABE7-33DE49C9F965}"/>
              </a:ext>
            </a:extLst>
          </p:cNvPr>
          <p:cNvSpPr txBox="1"/>
          <p:nvPr/>
        </p:nvSpPr>
        <p:spPr>
          <a:xfrm>
            <a:off x="6739093" y="3298784"/>
            <a:ext cx="4604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/>
              <a:t>____</a:t>
            </a:r>
            <a:r>
              <a:rPr kumimoji="1" lang="ko-KR" altLang="en-US" dirty="0"/>
              <a:t> </a:t>
            </a:r>
            <a:r>
              <a:rPr kumimoji="1" lang="en-US" altLang="ko-KR" dirty="0"/>
              <a:t>____</a:t>
            </a:r>
            <a:r>
              <a:rPr kumimoji="1" lang="ko-KR" altLang="en-US" dirty="0"/>
              <a:t> </a:t>
            </a:r>
            <a:r>
              <a:rPr kumimoji="1" lang="en-US" altLang="ko-KR" dirty="0"/>
              <a:t>________</a:t>
            </a:r>
            <a:r>
              <a:rPr kumimoji="1" lang="ko-KR" altLang="en-US" dirty="0"/>
              <a:t> 아침을 </a:t>
            </a:r>
            <a:r>
              <a:rPr kumimoji="1" lang="en-US" altLang="ko-KR" dirty="0"/>
              <a:t>______</a:t>
            </a:r>
            <a:r>
              <a:rPr kumimoji="1" lang="ko-KR" altLang="en-US" dirty="0"/>
              <a:t> </a:t>
            </a:r>
            <a:r>
              <a:rPr kumimoji="1" lang="en-US" altLang="ko-KR" dirty="0"/>
              <a:t>________</a:t>
            </a:r>
            <a:endParaRPr kumimoji="1"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ABD8B6-AF31-9446-A2DC-C7A3200303BE}"/>
              </a:ext>
            </a:extLst>
          </p:cNvPr>
          <p:cNvSpPr txBox="1"/>
          <p:nvPr/>
        </p:nvSpPr>
        <p:spPr>
          <a:xfrm>
            <a:off x="620340" y="4354010"/>
            <a:ext cx="48878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>
                <a:solidFill>
                  <a:schemeClr val="accent1"/>
                </a:solidFill>
              </a:rPr>
              <a:t>주변의 여러 단어들을 통해 하나의 단어를 예측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8C4DD9-7C46-D942-80A6-61C664D2BCE3}"/>
              </a:ext>
            </a:extLst>
          </p:cNvPr>
          <p:cNvSpPr txBox="1"/>
          <p:nvPr/>
        </p:nvSpPr>
        <p:spPr>
          <a:xfrm>
            <a:off x="6683785" y="4354010"/>
            <a:ext cx="4657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>
                <a:solidFill>
                  <a:schemeClr val="accent1"/>
                </a:solidFill>
              </a:rPr>
              <a:t>하나의 단어를 통해 주변 여러 단어들을 예측</a:t>
            </a:r>
          </a:p>
        </p:txBody>
      </p:sp>
    </p:spTree>
    <p:extLst>
      <p:ext uri="{BB962C8B-B14F-4D97-AF65-F5344CB8AC3E}">
        <p14:creationId xmlns:p14="http://schemas.microsoft.com/office/powerpoint/2010/main" val="27202757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BF8C8579-929D-9F44-BE0D-6133452BD71B}"/>
              </a:ext>
            </a:extLst>
          </p:cNvPr>
          <p:cNvSpPr txBox="1"/>
          <p:nvPr/>
        </p:nvSpPr>
        <p:spPr>
          <a:xfrm>
            <a:off x="284035" y="599599"/>
            <a:ext cx="16856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Word2Vec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D2E3CD6-F27A-1D44-8A50-FD91FAC038D5}"/>
              </a:ext>
            </a:extLst>
          </p:cNvPr>
          <p:cNvSpPr txBox="1"/>
          <p:nvPr/>
        </p:nvSpPr>
        <p:spPr>
          <a:xfrm>
            <a:off x="574467" y="1412112"/>
            <a:ext cx="1912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Objective function</a:t>
            </a:r>
            <a:endParaRPr kumimoji="1"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5F030B-A251-A943-85F2-2A5C8B7D7AE5}"/>
              </a:ext>
            </a:extLst>
          </p:cNvPr>
          <p:cNvSpPr txBox="1"/>
          <p:nvPr/>
        </p:nvSpPr>
        <p:spPr>
          <a:xfrm>
            <a:off x="2637275" y="2366126"/>
            <a:ext cx="8551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/>
              <a:t>CBOW</a:t>
            </a:r>
            <a:endParaRPr kumimoji="1" lang="ko-KR" altLang="en-US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63F482-023F-6642-B8AB-A672BA97D33A}"/>
              </a:ext>
            </a:extLst>
          </p:cNvPr>
          <p:cNvSpPr txBox="1"/>
          <p:nvPr/>
        </p:nvSpPr>
        <p:spPr>
          <a:xfrm>
            <a:off x="8083151" y="2340059"/>
            <a:ext cx="12678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/>
              <a:t>Skip-Gram</a:t>
            </a:r>
            <a:endParaRPr kumimoji="1" lang="ko-KR" alt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AB32B46-F7C4-CB4A-A766-CDB93C0FD54E}"/>
                  </a:ext>
                </a:extLst>
              </p:cNvPr>
              <p:cNvSpPr txBox="1"/>
              <p:nvPr/>
            </p:nvSpPr>
            <p:spPr>
              <a:xfrm>
                <a:off x="794270" y="2978812"/>
                <a:ext cx="4541179" cy="9578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endChr m:val="|"/>
                              <m:ctrlP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ko-KR" altLang="en-US" sz="20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  <m:t>…,</m:t>
                          </m:r>
                          <m:sSub>
                            <m:sSubPr>
                              <m:ctrlP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sub>
                          </m:sSub>
                          <m: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AB32B46-F7C4-CB4A-A766-CDB93C0FD5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270" y="2978812"/>
                <a:ext cx="4541179" cy="957826"/>
              </a:xfrm>
              <a:prstGeom prst="rect">
                <a:avLst/>
              </a:prstGeom>
              <a:blipFill>
                <a:blip r:embed="rId3"/>
                <a:stretch>
                  <a:fillRect l="-17877" t="-98684" b="-1526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6B71928-5A23-664C-BF16-4EBA641896E0}"/>
                  </a:ext>
                </a:extLst>
              </p:cNvPr>
              <p:cNvSpPr txBox="1"/>
              <p:nvPr/>
            </p:nvSpPr>
            <p:spPr>
              <a:xfrm>
                <a:off x="7106313" y="2978812"/>
                <a:ext cx="3221523" cy="9926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  <m:t>≠0</m:t>
                              </m:r>
                            </m:sub>
                            <m:sup>
                              <m: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p>
                            <m:e>
                              <m: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endChr m:val="|"/>
                                  <m:ctrlP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ko-KR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sz="2000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kumimoji="1" lang="en-US" altLang="ko-KR" sz="20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kumimoji="1" lang="en-US" altLang="ko-KR" sz="20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kumimoji="1" lang="en-US" altLang="ko-KR" sz="20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  <m:r>
                            <m:rPr>
                              <m:nor/>
                            </m:rPr>
                            <a:rPr kumimoji="1" lang="ko-KR" altLang="en-US" sz="2000" dirty="0"/>
                            <m:t> </m:t>
                          </m:r>
                        </m:e>
                      </m:nary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6B71928-5A23-664C-BF16-4EBA641896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6313" y="2978812"/>
                <a:ext cx="3221523" cy="992644"/>
              </a:xfrm>
              <a:prstGeom prst="rect">
                <a:avLst/>
              </a:prstGeom>
              <a:blipFill>
                <a:blip r:embed="rId4"/>
                <a:stretch>
                  <a:fillRect l="-25984" t="-94937" b="-14303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F7628D3-C144-D94F-A849-482FEE37F1CB}"/>
                  </a:ext>
                </a:extLst>
              </p:cNvPr>
              <p:cNvSpPr txBox="1"/>
              <p:nvPr/>
            </p:nvSpPr>
            <p:spPr>
              <a:xfrm>
                <a:off x="4861912" y="4736188"/>
                <a:ext cx="2468176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ko-KR" sz="20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kumimoji="1" lang="en-US" altLang="ko-KR" sz="2000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kumimoji="1" lang="ko-KR" altLang="en-US" sz="2000" dirty="0"/>
                  <a:t>  전체 단어 개수</a:t>
                </a:r>
                <a:endParaRPr kumimoji="1" lang="en-US" altLang="ko-KR" sz="20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ko-KR" sz="20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kumimoji="1" lang="en-US" altLang="ko-KR" sz="2000" b="0" i="1" smtClean="0"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kumimoji="1" lang="en-US" altLang="ko-KR" sz="2000" dirty="0"/>
                  <a:t> window size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ko-KR" sz="2000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kumimoji="1" lang="en-US" altLang="ko-KR" sz="2000" i="1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kumimoji="1" lang="en-US" altLang="ko-KR" sz="2000" dirty="0"/>
                  <a:t>  </a:t>
                </a:r>
                <a:r>
                  <a:rPr kumimoji="1" lang="ko-KR" altLang="en-US" sz="2000" dirty="0"/>
                  <a:t>단어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F7628D3-C144-D94F-A849-482FEE37F1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1912" y="4736188"/>
                <a:ext cx="2468176" cy="1015663"/>
              </a:xfrm>
              <a:prstGeom prst="rect">
                <a:avLst/>
              </a:prstGeom>
              <a:blipFill>
                <a:blip r:embed="rId5"/>
                <a:stretch>
                  <a:fillRect l="-2051" t="-3704" r="-1538" b="-740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3510453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BF8C8579-929D-9F44-BE0D-6133452BD71B}"/>
              </a:ext>
            </a:extLst>
          </p:cNvPr>
          <p:cNvSpPr txBox="1"/>
          <p:nvPr/>
        </p:nvSpPr>
        <p:spPr>
          <a:xfrm>
            <a:off x="284035" y="599599"/>
            <a:ext cx="29241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Word2Vec</a:t>
            </a:r>
            <a:r>
              <a:rPr kumimoji="1" lang="ko-KR" altLang="en-US" sz="2800" dirty="0"/>
              <a:t> </a:t>
            </a:r>
            <a:r>
              <a:rPr kumimoji="1" lang="en-US" altLang="ko-KR" sz="2800" dirty="0"/>
              <a:t>(CBOW)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9474BA-53EB-9042-B9CC-891C832CF9C4}"/>
              </a:ext>
            </a:extLst>
          </p:cNvPr>
          <p:cNvSpPr txBox="1"/>
          <p:nvPr/>
        </p:nvSpPr>
        <p:spPr>
          <a:xfrm>
            <a:off x="367729" y="3244334"/>
            <a:ext cx="4777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매일 늦게 일어나서 </a:t>
            </a:r>
            <a:r>
              <a:rPr kumimoji="1" lang="en-US" altLang="ko-KR" dirty="0"/>
              <a:t>_______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안먹고</a:t>
            </a:r>
            <a:r>
              <a:rPr kumimoji="1" lang="ko-KR" altLang="en-US" dirty="0"/>
              <a:t> 출근한다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E3EAA7A-D56E-4349-8F7D-4815F99BFCFF}"/>
              </a:ext>
            </a:extLst>
          </p:cNvPr>
          <p:cNvSpPr txBox="1"/>
          <p:nvPr/>
        </p:nvSpPr>
        <p:spPr>
          <a:xfrm>
            <a:off x="2327399" y="2631233"/>
            <a:ext cx="8579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b="1" dirty="0">
                <a:solidFill>
                  <a:srgbClr val="C00000"/>
                </a:solidFill>
              </a:rPr>
              <a:t>Inputs</a:t>
            </a:r>
            <a:endParaRPr kumimoji="1" lang="ko-KR" altLang="en-US" sz="20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093191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BF8C8579-929D-9F44-BE0D-6133452BD71B}"/>
              </a:ext>
            </a:extLst>
          </p:cNvPr>
          <p:cNvSpPr txBox="1"/>
          <p:nvPr/>
        </p:nvSpPr>
        <p:spPr>
          <a:xfrm>
            <a:off x="284035" y="599599"/>
            <a:ext cx="29241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Word2Vec</a:t>
            </a:r>
            <a:r>
              <a:rPr kumimoji="1" lang="ko-KR" altLang="en-US" sz="2800" dirty="0"/>
              <a:t> </a:t>
            </a:r>
            <a:r>
              <a:rPr kumimoji="1" lang="en-US" altLang="ko-KR" sz="2800" dirty="0"/>
              <a:t>(CBOW)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9474BA-53EB-9042-B9CC-891C832CF9C4}"/>
              </a:ext>
            </a:extLst>
          </p:cNvPr>
          <p:cNvSpPr txBox="1"/>
          <p:nvPr/>
        </p:nvSpPr>
        <p:spPr>
          <a:xfrm>
            <a:off x="367729" y="3244334"/>
            <a:ext cx="4777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매일 늦게 일어나서 </a:t>
            </a:r>
            <a:r>
              <a:rPr kumimoji="1" lang="en-US" altLang="ko-KR" dirty="0"/>
              <a:t>_______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안먹고</a:t>
            </a:r>
            <a:r>
              <a:rPr kumimoji="1" lang="ko-KR" altLang="en-US" dirty="0"/>
              <a:t> 출근한다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B0E689-01B3-394C-8541-E190A17F2182}"/>
              </a:ext>
            </a:extLst>
          </p:cNvPr>
          <p:cNvSpPr txBox="1"/>
          <p:nvPr/>
        </p:nvSpPr>
        <p:spPr>
          <a:xfrm>
            <a:off x="2327399" y="2631233"/>
            <a:ext cx="8579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b="1" dirty="0">
                <a:solidFill>
                  <a:srgbClr val="C00000"/>
                </a:solidFill>
              </a:rPr>
              <a:t>Inputs</a:t>
            </a:r>
            <a:endParaRPr kumimoji="1" lang="ko-KR" altLang="en-US" sz="2000" b="1" dirty="0">
              <a:solidFill>
                <a:srgbClr val="C0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51ED017-6E7E-944F-8218-09EA55CFA64A}"/>
              </a:ext>
            </a:extLst>
          </p:cNvPr>
          <p:cNvSpPr txBox="1"/>
          <p:nvPr/>
        </p:nvSpPr>
        <p:spPr>
          <a:xfrm>
            <a:off x="8644222" y="2043404"/>
            <a:ext cx="9476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b="1" dirty="0">
                <a:solidFill>
                  <a:srgbClr val="C00000"/>
                </a:solidFill>
              </a:rPr>
              <a:t>Output</a:t>
            </a:r>
            <a:endParaRPr kumimoji="1" lang="ko-KR" altLang="en-US" sz="2000" b="1" dirty="0">
              <a:solidFill>
                <a:srgbClr val="C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7E60D87-7A4F-3247-95AB-2BDC077DE6C3}"/>
              </a:ext>
            </a:extLst>
          </p:cNvPr>
          <p:cNvSpPr txBox="1"/>
          <p:nvPr/>
        </p:nvSpPr>
        <p:spPr>
          <a:xfrm>
            <a:off x="8644222" y="2656505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아침을</a:t>
            </a:r>
          </a:p>
        </p:txBody>
      </p:sp>
    </p:spTree>
    <p:extLst>
      <p:ext uri="{BB962C8B-B14F-4D97-AF65-F5344CB8AC3E}">
        <p14:creationId xmlns:p14="http://schemas.microsoft.com/office/powerpoint/2010/main" val="26275199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BF8C8579-929D-9F44-BE0D-6133452BD71B}"/>
              </a:ext>
            </a:extLst>
          </p:cNvPr>
          <p:cNvSpPr txBox="1"/>
          <p:nvPr/>
        </p:nvSpPr>
        <p:spPr>
          <a:xfrm>
            <a:off x="284035" y="599599"/>
            <a:ext cx="29241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Word2Vec</a:t>
            </a:r>
            <a:r>
              <a:rPr kumimoji="1" lang="ko-KR" altLang="en-US" sz="2800" dirty="0"/>
              <a:t> </a:t>
            </a:r>
            <a:r>
              <a:rPr kumimoji="1" lang="en-US" altLang="ko-KR" sz="2800" dirty="0"/>
              <a:t>(CBOW)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9474BA-53EB-9042-B9CC-891C832CF9C4}"/>
              </a:ext>
            </a:extLst>
          </p:cNvPr>
          <p:cNvSpPr txBox="1"/>
          <p:nvPr/>
        </p:nvSpPr>
        <p:spPr>
          <a:xfrm>
            <a:off x="367729" y="3244334"/>
            <a:ext cx="4777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매일 늦게 일어나서 </a:t>
            </a:r>
            <a:r>
              <a:rPr kumimoji="1" lang="en-US" altLang="ko-KR" dirty="0"/>
              <a:t>_______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안먹고</a:t>
            </a:r>
            <a:r>
              <a:rPr kumimoji="1" lang="ko-KR" altLang="en-US" dirty="0"/>
              <a:t> 출근한다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E3EAA7A-D56E-4349-8F7D-4815F99BFCFF}"/>
              </a:ext>
            </a:extLst>
          </p:cNvPr>
          <p:cNvSpPr txBox="1"/>
          <p:nvPr/>
        </p:nvSpPr>
        <p:spPr>
          <a:xfrm>
            <a:off x="8644222" y="2043404"/>
            <a:ext cx="9476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b="1" dirty="0">
                <a:solidFill>
                  <a:srgbClr val="C00000"/>
                </a:solidFill>
              </a:rPr>
              <a:t>Output</a:t>
            </a:r>
            <a:endParaRPr kumimoji="1" lang="ko-KR" altLang="en-US" sz="2000" b="1" dirty="0">
              <a:solidFill>
                <a:srgbClr val="C0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B0E689-01B3-394C-8541-E190A17F2182}"/>
              </a:ext>
            </a:extLst>
          </p:cNvPr>
          <p:cNvSpPr txBox="1"/>
          <p:nvPr/>
        </p:nvSpPr>
        <p:spPr>
          <a:xfrm>
            <a:off x="2327399" y="2631233"/>
            <a:ext cx="8579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b="1" dirty="0">
                <a:solidFill>
                  <a:srgbClr val="C00000"/>
                </a:solidFill>
              </a:rPr>
              <a:t>Inputs</a:t>
            </a:r>
            <a:endParaRPr kumimoji="1" lang="ko-KR" altLang="en-US" sz="2000" b="1" dirty="0">
              <a:solidFill>
                <a:srgbClr val="C0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9A9EAD-E518-C441-8BFE-4E01841C4DAC}"/>
              </a:ext>
            </a:extLst>
          </p:cNvPr>
          <p:cNvSpPr txBox="1"/>
          <p:nvPr/>
        </p:nvSpPr>
        <p:spPr>
          <a:xfrm>
            <a:off x="8644222" y="2656505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아침을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713ACF3-D1F7-384D-80F4-FB84EEF7685E}"/>
              </a:ext>
            </a:extLst>
          </p:cNvPr>
          <p:cNvSpPr txBox="1"/>
          <p:nvPr/>
        </p:nvSpPr>
        <p:spPr>
          <a:xfrm>
            <a:off x="8742806" y="3763346"/>
            <a:ext cx="750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b="1" dirty="0">
                <a:solidFill>
                  <a:srgbClr val="C00000"/>
                </a:solidFill>
              </a:rPr>
              <a:t>Label</a:t>
            </a:r>
            <a:endParaRPr kumimoji="1" lang="ko-KR" altLang="en-US" sz="2000" b="1" dirty="0">
              <a:solidFill>
                <a:srgbClr val="C0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B4315D-9146-8D49-B7E2-4D73CDEC4ACC}"/>
              </a:ext>
            </a:extLst>
          </p:cNvPr>
          <p:cNvSpPr txBox="1"/>
          <p:nvPr/>
        </p:nvSpPr>
        <p:spPr>
          <a:xfrm>
            <a:off x="8644222" y="4339125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아침을</a:t>
            </a:r>
          </a:p>
        </p:txBody>
      </p:sp>
    </p:spTree>
    <p:extLst>
      <p:ext uri="{BB962C8B-B14F-4D97-AF65-F5344CB8AC3E}">
        <p14:creationId xmlns:p14="http://schemas.microsoft.com/office/powerpoint/2010/main" val="131084120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BF8C8579-929D-9F44-BE0D-6133452BD71B}"/>
              </a:ext>
            </a:extLst>
          </p:cNvPr>
          <p:cNvSpPr txBox="1"/>
          <p:nvPr/>
        </p:nvSpPr>
        <p:spPr>
          <a:xfrm>
            <a:off x="284035" y="599599"/>
            <a:ext cx="29241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Word2Vec</a:t>
            </a:r>
            <a:r>
              <a:rPr kumimoji="1" lang="ko-KR" altLang="en-US" sz="2800" dirty="0"/>
              <a:t> </a:t>
            </a:r>
            <a:r>
              <a:rPr kumimoji="1" lang="en-US" altLang="ko-KR" sz="2800" dirty="0"/>
              <a:t>(CBOW)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9474BA-53EB-9042-B9CC-891C832CF9C4}"/>
              </a:ext>
            </a:extLst>
          </p:cNvPr>
          <p:cNvSpPr txBox="1"/>
          <p:nvPr/>
        </p:nvSpPr>
        <p:spPr>
          <a:xfrm>
            <a:off x="367729" y="3244334"/>
            <a:ext cx="4777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매일 늦게 일어나서 </a:t>
            </a:r>
            <a:r>
              <a:rPr kumimoji="1" lang="en-US" altLang="ko-KR" dirty="0"/>
              <a:t>_______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안먹고</a:t>
            </a:r>
            <a:r>
              <a:rPr kumimoji="1" lang="ko-KR" altLang="en-US" dirty="0"/>
              <a:t> 출근한다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E3EAA7A-D56E-4349-8F7D-4815F99BFCFF}"/>
              </a:ext>
            </a:extLst>
          </p:cNvPr>
          <p:cNvSpPr txBox="1"/>
          <p:nvPr/>
        </p:nvSpPr>
        <p:spPr>
          <a:xfrm>
            <a:off x="8644222" y="2043404"/>
            <a:ext cx="9476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b="1" dirty="0">
                <a:solidFill>
                  <a:srgbClr val="C00000"/>
                </a:solidFill>
              </a:rPr>
              <a:t>Output</a:t>
            </a:r>
            <a:endParaRPr kumimoji="1" lang="ko-KR" altLang="en-US" sz="2000" b="1" dirty="0">
              <a:solidFill>
                <a:srgbClr val="C0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B0E689-01B3-394C-8541-E190A17F2182}"/>
              </a:ext>
            </a:extLst>
          </p:cNvPr>
          <p:cNvSpPr txBox="1"/>
          <p:nvPr/>
        </p:nvSpPr>
        <p:spPr>
          <a:xfrm>
            <a:off x="2327399" y="2631233"/>
            <a:ext cx="8579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b="1" dirty="0">
                <a:solidFill>
                  <a:srgbClr val="C00000"/>
                </a:solidFill>
              </a:rPr>
              <a:t>Inputs</a:t>
            </a:r>
            <a:endParaRPr kumimoji="1" lang="ko-KR" altLang="en-US" sz="2000" b="1" dirty="0">
              <a:solidFill>
                <a:srgbClr val="C0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9A9EAD-E518-C441-8BFE-4E01841C4DAC}"/>
              </a:ext>
            </a:extLst>
          </p:cNvPr>
          <p:cNvSpPr txBox="1"/>
          <p:nvPr/>
        </p:nvSpPr>
        <p:spPr>
          <a:xfrm>
            <a:off x="8644222" y="2656505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회사를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713ACF3-D1F7-384D-80F4-FB84EEF7685E}"/>
              </a:ext>
            </a:extLst>
          </p:cNvPr>
          <p:cNvSpPr txBox="1"/>
          <p:nvPr/>
        </p:nvSpPr>
        <p:spPr>
          <a:xfrm>
            <a:off x="8742806" y="3763346"/>
            <a:ext cx="750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b="1" dirty="0">
                <a:solidFill>
                  <a:srgbClr val="C00000"/>
                </a:solidFill>
              </a:rPr>
              <a:t>Label</a:t>
            </a:r>
            <a:endParaRPr kumimoji="1" lang="ko-KR" altLang="en-US" sz="2000" b="1" dirty="0">
              <a:solidFill>
                <a:srgbClr val="C0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B4315D-9146-8D49-B7E2-4D73CDEC4ACC}"/>
              </a:ext>
            </a:extLst>
          </p:cNvPr>
          <p:cNvSpPr txBox="1"/>
          <p:nvPr/>
        </p:nvSpPr>
        <p:spPr>
          <a:xfrm>
            <a:off x="8644222" y="4339125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아침을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BD54DEE-3395-7E4E-B98B-6DB704F9869E}"/>
              </a:ext>
            </a:extLst>
          </p:cNvPr>
          <p:cNvSpPr txBox="1"/>
          <p:nvPr/>
        </p:nvSpPr>
        <p:spPr>
          <a:xfrm rot="20597445">
            <a:off x="8255312" y="2433755"/>
            <a:ext cx="9749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solidFill>
                  <a:srgbClr val="FF0000"/>
                </a:solidFill>
              </a:rPr>
              <a:t>False</a:t>
            </a:r>
            <a:endParaRPr kumimoji="1" lang="ko-KR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062268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BF8C8579-929D-9F44-BE0D-6133452BD71B}"/>
              </a:ext>
            </a:extLst>
          </p:cNvPr>
          <p:cNvSpPr txBox="1"/>
          <p:nvPr/>
        </p:nvSpPr>
        <p:spPr>
          <a:xfrm>
            <a:off x="284035" y="599599"/>
            <a:ext cx="29241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Word2Vec</a:t>
            </a:r>
            <a:r>
              <a:rPr kumimoji="1" lang="ko-KR" altLang="en-US" sz="2800" dirty="0"/>
              <a:t> </a:t>
            </a:r>
            <a:r>
              <a:rPr kumimoji="1" lang="en-US" altLang="ko-KR" sz="2800" dirty="0"/>
              <a:t>(CBOW)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9474BA-53EB-9042-B9CC-891C832CF9C4}"/>
              </a:ext>
            </a:extLst>
          </p:cNvPr>
          <p:cNvSpPr txBox="1"/>
          <p:nvPr/>
        </p:nvSpPr>
        <p:spPr>
          <a:xfrm>
            <a:off x="367729" y="3244334"/>
            <a:ext cx="4777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매일 늦게 일어나서 </a:t>
            </a:r>
            <a:r>
              <a:rPr kumimoji="1" lang="en-US" altLang="ko-KR" dirty="0"/>
              <a:t>_______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안먹고</a:t>
            </a:r>
            <a:r>
              <a:rPr kumimoji="1" lang="ko-KR" altLang="en-US" dirty="0"/>
              <a:t> 출근한다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E3EAA7A-D56E-4349-8F7D-4815F99BFCFF}"/>
              </a:ext>
            </a:extLst>
          </p:cNvPr>
          <p:cNvSpPr txBox="1"/>
          <p:nvPr/>
        </p:nvSpPr>
        <p:spPr>
          <a:xfrm>
            <a:off x="8644222" y="2043404"/>
            <a:ext cx="9476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b="1" dirty="0">
                <a:solidFill>
                  <a:srgbClr val="C00000"/>
                </a:solidFill>
              </a:rPr>
              <a:t>Output</a:t>
            </a:r>
            <a:endParaRPr kumimoji="1" lang="ko-KR" altLang="en-US" sz="2000" b="1" dirty="0">
              <a:solidFill>
                <a:srgbClr val="C0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B0E689-01B3-394C-8541-E190A17F2182}"/>
              </a:ext>
            </a:extLst>
          </p:cNvPr>
          <p:cNvSpPr txBox="1"/>
          <p:nvPr/>
        </p:nvSpPr>
        <p:spPr>
          <a:xfrm>
            <a:off x="2327399" y="2631233"/>
            <a:ext cx="8579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b="1" dirty="0">
                <a:solidFill>
                  <a:srgbClr val="C00000"/>
                </a:solidFill>
              </a:rPr>
              <a:t>Inputs</a:t>
            </a:r>
            <a:endParaRPr kumimoji="1" lang="ko-KR" altLang="en-US" sz="2000" b="1" dirty="0">
              <a:solidFill>
                <a:srgbClr val="C0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9A9EAD-E518-C441-8BFE-4E01841C4DAC}"/>
              </a:ext>
            </a:extLst>
          </p:cNvPr>
          <p:cNvSpPr txBox="1"/>
          <p:nvPr/>
        </p:nvSpPr>
        <p:spPr>
          <a:xfrm>
            <a:off x="8644222" y="2656505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회사를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713ACF3-D1F7-384D-80F4-FB84EEF7685E}"/>
              </a:ext>
            </a:extLst>
          </p:cNvPr>
          <p:cNvSpPr txBox="1"/>
          <p:nvPr/>
        </p:nvSpPr>
        <p:spPr>
          <a:xfrm>
            <a:off x="8742806" y="3763346"/>
            <a:ext cx="750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b="1" dirty="0">
                <a:solidFill>
                  <a:srgbClr val="C00000"/>
                </a:solidFill>
              </a:rPr>
              <a:t>Label</a:t>
            </a:r>
            <a:endParaRPr kumimoji="1" lang="ko-KR" altLang="en-US" sz="2000" b="1" dirty="0">
              <a:solidFill>
                <a:srgbClr val="C0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B4315D-9146-8D49-B7E2-4D73CDEC4ACC}"/>
              </a:ext>
            </a:extLst>
          </p:cNvPr>
          <p:cNvSpPr txBox="1"/>
          <p:nvPr/>
        </p:nvSpPr>
        <p:spPr>
          <a:xfrm>
            <a:off x="8644222" y="4339125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아침을</a:t>
            </a: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5A2D8E1F-6806-2545-BBE8-1BE215AF37A2}"/>
              </a:ext>
            </a:extLst>
          </p:cNvPr>
          <p:cNvCxnSpPr>
            <a:cxnSpLocks/>
          </p:cNvCxnSpPr>
          <p:nvPr/>
        </p:nvCxnSpPr>
        <p:spPr>
          <a:xfrm>
            <a:off x="9118069" y="3169494"/>
            <a:ext cx="0" cy="519012"/>
          </a:xfrm>
          <a:prstGeom prst="straightConnector1">
            <a:avLst/>
          </a:prstGeom>
          <a:ln w="34925">
            <a:solidFill>
              <a:schemeClr val="accent5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B2D3800E-2464-4541-8DCC-28A41C6261EF}"/>
              </a:ext>
            </a:extLst>
          </p:cNvPr>
          <p:cNvSpPr txBox="1"/>
          <p:nvPr/>
        </p:nvSpPr>
        <p:spPr>
          <a:xfrm>
            <a:off x="9351264" y="3182112"/>
            <a:ext cx="12025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dirty="0">
                <a:solidFill>
                  <a:schemeClr val="accent5"/>
                </a:solidFill>
              </a:rPr>
              <a:t>Training</a:t>
            </a:r>
            <a:endParaRPr kumimoji="1" lang="ko-KR" altLang="en-US" sz="2400" b="1" dirty="0">
              <a:solidFill>
                <a:schemeClr val="accent5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2DDDD98-FF49-694F-BD64-6A6D8CFDA146}"/>
              </a:ext>
            </a:extLst>
          </p:cNvPr>
          <p:cNvSpPr txBox="1"/>
          <p:nvPr/>
        </p:nvSpPr>
        <p:spPr>
          <a:xfrm rot="20597445">
            <a:off x="8255312" y="2433755"/>
            <a:ext cx="9749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solidFill>
                  <a:srgbClr val="FF0000"/>
                </a:solidFill>
              </a:rPr>
              <a:t>False</a:t>
            </a:r>
            <a:endParaRPr kumimoji="1" lang="ko-KR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82666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BF8C8579-929D-9F44-BE0D-6133452BD71B}"/>
              </a:ext>
            </a:extLst>
          </p:cNvPr>
          <p:cNvSpPr txBox="1"/>
          <p:nvPr/>
        </p:nvSpPr>
        <p:spPr>
          <a:xfrm>
            <a:off x="284035" y="599599"/>
            <a:ext cx="29241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Word2Vec</a:t>
            </a:r>
            <a:r>
              <a:rPr kumimoji="1" lang="ko-KR" altLang="en-US" sz="2800" dirty="0"/>
              <a:t> </a:t>
            </a:r>
            <a:r>
              <a:rPr kumimoji="1" lang="en-US" altLang="ko-KR" sz="2800" dirty="0"/>
              <a:t>(CBOW)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22E69CE-C784-9E4D-8D24-536516401F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330"/>
          <a:stretch/>
        </p:blipFill>
        <p:spPr>
          <a:xfrm>
            <a:off x="636607" y="1299750"/>
            <a:ext cx="4151295" cy="5341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71477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BF8C8579-929D-9F44-BE0D-6133452BD71B}"/>
              </a:ext>
            </a:extLst>
          </p:cNvPr>
          <p:cNvSpPr txBox="1"/>
          <p:nvPr/>
        </p:nvSpPr>
        <p:spPr>
          <a:xfrm>
            <a:off x="284035" y="599599"/>
            <a:ext cx="29241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Word2Vec</a:t>
            </a:r>
            <a:r>
              <a:rPr kumimoji="1" lang="ko-KR" altLang="en-US" sz="2800" dirty="0"/>
              <a:t> </a:t>
            </a:r>
            <a:r>
              <a:rPr kumimoji="1" lang="en-US" altLang="ko-KR" sz="2800" dirty="0"/>
              <a:t>(CBOW)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313A5F-221E-C046-AFF5-99C3FAD33383}"/>
              </a:ext>
            </a:extLst>
          </p:cNvPr>
          <p:cNvSpPr txBox="1"/>
          <p:nvPr/>
        </p:nvSpPr>
        <p:spPr>
          <a:xfrm>
            <a:off x="5844504" y="1396283"/>
            <a:ext cx="4777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매일 늦게 일어나서 </a:t>
            </a:r>
            <a:r>
              <a:rPr kumimoji="1" lang="en-US" altLang="ko-KR" dirty="0"/>
              <a:t>_______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안먹고</a:t>
            </a:r>
            <a:r>
              <a:rPr kumimoji="1" lang="ko-KR" altLang="en-US" dirty="0"/>
              <a:t> 출근한다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DE1B4D49-B740-8A4F-BCBE-ACB6F3130F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330"/>
          <a:stretch/>
        </p:blipFill>
        <p:spPr>
          <a:xfrm>
            <a:off x="636607" y="1299750"/>
            <a:ext cx="4151295" cy="534179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151ECE2-71D1-AA4B-8854-BEC467B9B630}"/>
              </a:ext>
            </a:extLst>
          </p:cNvPr>
          <p:cNvSpPr txBox="1"/>
          <p:nvPr/>
        </p:nvSpPr>
        <p:spPr>
          <a:xfrm>
            <a:off x="1222964" y="1665171"/>
            <a:ext cx="8691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dirty="0">
                <a:solidFill>
                  <a:srgbClr val="C00000"/>
                </a:solidFill>
              </a:rPr>
              <a:t>Input</a:t>
            </a:r>
            <a:endParaRPr kumimoji="1" lang="ko-KR" altLang="en-US" sz="2400" b="1" dirty="0">
              <a:solidFill>
                <a:srgbClr val="C00000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7251293-65BB-2A42-B493-EE87262EBCA9}"/>
              </a:ext>
            </a:extLst>
          </p:cNvPr>
          <p:cNvSpPr/>
          <p:nvPr/>
        </p:nvSpPr>
        <p:spPr>
          <a:xfrm>
            <a:off x="470412" y="1299750"/>
            <a:ext cx="626868" cy="5178052"/>
          </a:xfrm>
          <a:prstGeom prst="rect">
            <a:avLst/>
          </a:prstGeom>
          <a:noFill/>
          <a:ln w="63500">
            <a:solidFill>
              <a:srgbClr val="FF0000">
                <a:alpha val="53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877859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EEE99D6-D6C0-A84C-8E17-AC2776C174D8}"/>
              </a:ext>
            </a:extLst>
          </p:cNvPr>
          <p:cNvSpPr txBox="1"/>
          <p:nvPr/>
        </p:nvSpPr>
        <p:spPr>
          <a:xfrm>
            <a:off x="284035" y="599599"/>
            <a:ext cx="32489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Data Representation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110F7BE-1AF1-1D42-8589-AD92399B49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0025" y="2362200"/>
            <a:ext cx="2578100" cy="21336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4C09BA4-67EC-C14E-815E-6BB6A5522919}"/>
              </a:ext>
            </a:extLst>
          </p:cNvPr>
          <p:cNvSpPr txBox="1"/>
          <p:nvPr/>
        </p:nvSpPr>
        <p:spPr>
          <a:xfrm>
            <a:off x="2027900" y="4495800"/>
            <a:ext cx="13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Tabular Data</a:t>
            </a:r>
            <a:endParaRPr kumimoji="1" lang="ko-KR" altLang="en-US" dirty="0"/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DF54D7CC-F110-9341-9112-A6DF5EB157CD}"/>
              </a:ext>
            </a:extLst>
          </p:cNvPr>
          <p:cNvCxnSpPr>
            <a:cxnSpLocks/>
          </p:cNvCxnSpPr>
          <p:nvPr/>
        </p:nvCxnSpPr>
        <p:spPr>
          <a:xfrm>
            <a:off x="4069976" y="3523129"/>
            <a:ext cx="15329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772F9C2E-3A1B-9B45-909E-21CA943E9446}"/>
              </a:ext>
            </a:extLst>
          </p:cNvPr>
          <p:cNvCxnSpPr>
            <a:cxnSpLocks/>
          </p:cNvCxnSpPr>
          <p:nvPr/>
        </p:nvCxnSpPr>
        <p:spPr>
          <a:xfrm>
            <a:off x="6929717" y="3523127"/>
            <a:ext cx="117437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708BDDBC-7A87-574F-A360-71FF74088B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3173" y="2382733"/>
            <a:ext cx="931209" cy="228078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7EEBAD7-094E-D843-A1B3-DA5652EB107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1576" r="20140"/>
          <a:stretch/>
        </p:blipFill>
        <p:spPr>
          <a:xfrm>
            <a:off x="8399429" y="2362200"/>
            <a:ext cx="1911602" cy="303418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594CDB7-A64E-284F-8459-600FA6B37914}"/>
              </a:ext>
            </a:extLst>
          </p:cNvPr>
          <p:cNvSpPr txBox="1"/>
          <p:nvPr/>
        </p:nvSpPr>
        <p:spPr>
          <a:xfrm>
            <a:off x="5633246" y="4750049"/>
            <a:ext cx="10710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/>
              <a:t>Fixed size</a:t>
            </a:r>
          </a:p>
          <a:p>
            <a:pPr algn="ctr"/>
            <a:r>
              <a:rPr kumimoji="1" lang="en-US" altLang="ko-KR" dirty="0"/>
              <a:t>Vector</a:t>
            </a:r>
            <a:endParaRPr kumimoji="1"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0201344-CE70-D049-9BFE-E09C75D69728}"/>
              </a:ext>
            </a:extLst>
          </p:cNvPr>
          <p:cNvSpPr txBox="1"/>
          <p:nvPr/>
        </p:nvSpPr>
        <p:spPr>
          <a:xfrm>
            <a:off x="3972014" y="2782669"/>
            <a:ext cx="16453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b="1" dirty="0">
                <a:solidFill>
                  <a:srgbClr val="C00000"/>
                </a:solidFill>
              </a:rPr>
              <a:t>Data</a:t>
            </a:r>
          </a:p>
          <a:p>
            <a:pPr algn="ctr"/>
            <a:r>
              <a:rPr kumimoji="1" lang="en-US" altLang="ko-KR" b="1" dirty="0">
                <a:solidFill>
                  <a:srgbClr val="C00000"/>
                </a:solidFill>
              </a:rPr>
              <a:t>Representation</a:t>
            </a:r>
          </a:p>
        </p:txBody>
      </p:sp>
    </p:spTree>
    <p:extLst>
      <p:ext uri="{BB962C8B-B14F-4D97-AF65-F5344CB8AC3E}">
        <p14:creationId xmlns:p14="http://schemas.microsoft.com/office/powerpoint/2010/main" val="66294166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BF8C8579-929D-9F44-BE0D-6133452BD71B}"/>
              </a:ext>
            </a:extLst>
          </p:cNvPr>
          <p:cNvSpPr txBox="1"/>
          <p:nvPr/>
        </p:nvSpPr>
        <p:spPr>
          <a:xfrm>
            <a:off x="284035" y="599599"/>
            <a:ext cx="29241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Word2Vec</a:t>
            </a:r>
            <a:r>
              <a:rPr kumimoji="1" lang="ko-KR" altLang="en-US" sz="2800" dirty="0"/>
              <a:t> </a:t>
            </a:r>
            <a:r>
              <a:rPr kumimoji="1" lang="en-US" altLang="ko-KR" sz="2800" dirty="0"/>
              <a:t>(CBOW)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313A5F-221E-C046-AFF5-99C3FAD33383}"/>
              </a:ext>
            </a:extLst>
          </p:cNvPr>
          <p:cNvSpPr txBox="1"/>
          <p:nvPr/>
        </p:nvSpPr>
        <p:spPr>
          <a:xfrm>
            <a:off x="5844504" y="1396283"/>
            <a:ext cx="4777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매일 </a:t>
            </a:r>
            <a:r>
              <a:rPr kumimoji="1" lang="ko-KR" altLang="en-US" dirty="0">
                <a:solidFill>
                  <a:srgbClr val="C00000"/>
                </a:solidFill>
              </a:rPr>
              <a:t>늦게 일어나서</a:t>
            </a:r>
            <a:r>
              <a:rPr kumimoji="1" lang="ko-KR" altLang="en-US" dirty="0"/>
              <a:t> </a:t>
            </a:r>
            <a:r>
              <a:rPr kumimoji="1" lang="en-US" altLang="ko-KR" dirty="0"/>
              <a:t>_______</a:t>
            </a:r>
            <a:r>
              <a:rPr kumimoji="1" lang="ko-KR" altLang="en-US" dirty="0"/>
              <a:t> </a:t>
            </a:r>
            <a:r>
              <a:rPr kumimoji="1" lang="ko-KR" altLang="en-US" dirty="0" err="1">
                <a:solidFill>
                  <a:srgbClr val="C00000"/>
                </a:solidFill>
              </a:rPr>
              <a:t>안먹고</a:t>
            </a:r>
            <a:r>
              <a:rPr kumimoji="1" lang="ko-KR" altLang="en-US" dirty="0">
                <a:solidFill>
                  <a:srgbClr val="C00000"/>
                </a:solidFill>
              </a:rPr>
              <a:t> 출근한다</a:t>
            </a:r>
            <a:r>
              <a:rPr kumimoji="1" lang="en-US" altLang="ko-KR" dirty="0">
                <a:solidFill>
                  <a:srgbClr val="C00000"/>
                </a:solidFill>
              </a:rPr>
              <a:t>.</a:t>
            </a:r>
            <a:endParaRPr kumimoji="1" lang="ko-KR" altLang="en-US" dirty="0">
              <a:solidFill>
                <a:srgbClr val="C0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E98A788-BA49-824F-93AF-D7EC62082FF4}"/>
              </a:ext>
            </a:extLst>
          </p:cNvPr>
          <p:cNvSpPr txBox="1"/>
          <p:nvPr/>
        </p:nvSpPr>
        <p:spPr>
          <a:xfrm>
            <a:off x="7461085" y="652543"/>
            <a:ext cx="1707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Window size = 2</a:t>
            </a:r>
            <a:endParaRPr kumimoji="1" lang="ko-KR" altLang="en-US" dirty="0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01AF0130-4BE6-9547-B638-FD4CFDDCE3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330"/>
          <a:stretch/>
        </p:blipFill>
        <p:spPr>
          <a:xfrm>
            <a:off x="636607" y="1299750"/>
            <a:ext cx="4151295" cy="5341791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472F1BC4-A8A1-9D4F-A8E7-47B7CE6DD4B2}"/>
              </a:ext>
            </a:extLst>
          </p:cNvPr>
          <p:cNvSpPr txBox="1"/>
          <p:nvPr/>
        </p:nvSpPr>
        <p:spPr>
          <a:xfrm>
            <a:off x="1222964" y="1665171"/>
            <a:ext cx="8691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dirty="0">
                <a:solidFill>
                  <a:srgbClr val="C00000"/>
                </a:solidFill>
              </a:rPr>
              <a:t>Input</a:t>
            </a:r>
            <a:endParaRPr kumimoji="1" lang="ko-KR" altLang="en-US" sz="2400" b="1" dirty="0">
              <a:solidFill>
                <a:srgbClr val="C00000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F00E6C1-05DE-F440-83E0-3C702B776057}"/>
              </a:ext>
            </a:extLst>
          </p:cNvPr>
          <p:cNvSpPr/>
          <p:nvPr/>
        </p:nvSpPr>
        <p:spPr>
          <a:xfrm>
            <a:off x="470412" y="1299750"/>
            <a:ext cx="626868" cy="5178052"/>
          </a:xfrm>
          <a:prstGeom prst="rect">
            <a:avLst/>
          </a:prstGeom>
          <a:noFill/>
          <a:ln w="63500">
            <a:solidFill>
              <a:srgbClr val="FF0000">
                <a:alpha val="53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5930006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BF8C8579-929D-9F44-BE0D-6133452BD71B}"/>
              </a:ext>
            </a:extLst>
          </p:cNvPr>
          <p:cNvSpPr txBox="1"/>
          <p:nvPr/>
        </p:nvSpPr>
        <p:spPr>
          <a:xfrm>
            <a:off x="284035" y="599599"/>
            <a:ext cx="29241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Word2Vec</a:t>
            </a:r>
            <a:r>
              <a:rPr kumimoji="1" lang="ko-KR" altLang="en-US" sz="2800" dirty="0"/>
              <a:t> </a:t>
            </a:r>
            <a:r>
              <a:rPr kumimoji="1" lang="en-US" altLang="ko-KR" sz="2800" dirty="0"/>
              <a:t>(CBOW)</a:t>
            </a: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F30CE835-82B7-3047-80B3-1894354185C6}"/>
              </a:ext>
            </a:extLst>
          </p:cNvPr>
          <p:cNvCxnSpPr/>
          <p:nvPr/>
        </p:nvCxnSpPr>
        <p:spPr>
          <a:xfrm>
            <a:off x="8258476" y="1982804"/>
            <a:ext cx="0" cy="981777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298AE62-E754-1C45-92F1-F62E012AB543}"/>
              </a:ext>
            </a:extLst>
          </p:cNvPr>
          <p:cNvSpPr txBox="1"/>
          <p:nvPr/>
        </p:nvSpPr>
        <p:spPr>
          <a:xfrm>
            <a:off x="8424672" y="2289026"/>
            <a:ext cx="2050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Text Representation</a:t>
            </a:r>
            <a:endParaRPr kumimoji="1"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FF927FD-844D-9D47-9059-6D9B4257EFF6}"/>
              </a:ext>
            </a:extLst>
          </p:cNvPr>
          <p:cNvSpPr txBox="1"/>
          <p:nvPr/>
        </p:nvSpPr>
        <p:spPr>
          <a:xfrm>
            <a:off x="5844504" y="1396283"/>
            <a:ext cx="4777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매일 </a:t>
            </a:r>
            <a:r>
              <a:rPr kumimoji="1" lang="ko-KR" altLang="en-US" dirty="0">
                <a:solidFill>
                  <a:srgbClr val="C00000"/>
                </a:solidFill>
              </a:rPr>
              <a:t>늦게 일어나서</a:t>
            </a:r>
            <a:r>
              <a:rPr kumimoji="1" lang="ko-KR" altLang="en-US" dirty="0"/>
              <a:t> </a:t>
            </a:r>
            <a:r>
              <a:rPr kumimoji="1" lang="en-US" altLang="ko-KR" dirty="0"/>
              <a:t>_______</a:t>
            </a:r>
            <a:r>
              <a:rPr kumimoji="1" lang="ko-KR" altLang="en-US" dirty="0"/>
              <a:t> </a:t>
            </a:r>
            <a:r>
              <a:rPr kumimoji="1" lang="ko-KR" altLang="en-US" dirty="0" err="1">
                <a:solidFill>
                  <a:srgbClr val="C00000"/>
                </a:solidFill>
              </a:rPr>
              <a:t>안먹고</a:t>
            </a:r>
            <a:r>
              <a:rPr kumimoji="1" lang="ko-KR" altLang="en-US" dirty="0">
                <a:solidFill>
                  <a:srgbClr val="C00000"/>
                </a:solidFill>
              </a:rPr>
              <a:t> 출근한다</a:t>
            </a:r>
            <a:r>
              <a:rPr kumimoji="1" lang="en-US" altLang="ko-KR" dirty="0">
                <a:solidFill>
                  <a:srgbClr val="C00000"/>
                </a:solidFill>
              </a:rPr>
              <a:t>.</a:t>
            </a:r>
            <a:endParaRPr kumimoji="1" lang="ko-KR" altLang="en-US" dirty="0">
              <a:solidFill>
                <a:srgbClr val="C00000"/>
              </a:solidFill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CEE2DCBF-973D-E448-B946-153B579922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330"/>
          <a:stretch/>
        </p:blipFill>
        <p:spPr>
          <a:xfrm>
            <a:off x="636607" y="1299750"/>
            <a:ext cx="4151295" cy="534179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E165B74-1F8F-A54B-B423-1AB3CF2565BA}"/>
              </a:ext>
            </a:extLst>
          </p:cNvPr>
          <p:cNvSpPr txBox="1"/>
          <p:nvPr/>
        </p:nvSpPr>
        <p:spPr>
          <a:xfrm>
            <a:off x="1222964" y="1665171"/>
            <a:ext cx="8691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dirty="0">
                <a:solidFill>
                  <a:srgbClr val="C00000"/>
                </a:solidFill>
              </a:rPr>
              <a:t>Input</a:t>
            </a:r>
            <a:endParaRPr kumimoji="1" lang="ko-KR" altLang="en-US" sz="2400" b="1" dirty="0">
              <a:solidFill>
                <a:srgbClr val="C00000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DBC3B1D-B75B-6845-A691-C58A8B5C7F7D}"/>
              </a:ext>
            </a:extLst>
          </p:cNvPr>
          <p:cNvSpPr/>
          <p:nvPr/>
        </p:nvSpPr>
        <p:spPr>
          <a:xfrm>
            <a:off x="470412" y="1299750"/>
            <a:ext cx="626868" cy="5178052"/>
          </a:xfrm>
          <a:prstGeom prst="rect">
            <a:avLst/>
          </a:prstGeom>
          <a:noFill/>
          <a:ln w="63500">
            <a:solidFill>
              <a:srgbClr val="FF0000">
                <a:alpha val="53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696510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BF8C8579-929D-9F44-BE0D-6133452BD71B}"/>
              </a:ext>
            </a:extLst>
          </p:cNvPr>
          <p:cNvSpPr txBox="1"/>
          <p:nvPr/>
        </p:nvSpPr>
        <p:spPr>
          <a:xfrm>
            <a:off x="284035" y="599599"/>
            <a:ext cx="29241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Word2Vec</a:t>
            </a:r>
            <a:r>
              <a:rPr kumimoji="1" lang="ko-KR" altLang="en-US" sz="2800" dirty="0"/>
              <a:t> </a:t>
            </a:r>
            <a:r>
              <a:rPr kumimoji="1" lang="en-US" altLang="ko-KR" sz="2800" dirty="0"/>
              <a:t>(CBOW)</a:t>
            </a: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F30CE835-82B7-3047-80B3-1894354185C6}"/>
              </a:ext>
            </a:extLst>
          </p:cNvPr>
          <p:cNvCxnSpPr/>
          <p:nvPr/>
        </p:nvCxnSpPr>
        <p:spPr>
          <a:xfrm>
            <a:off x="8258476" y="1982804"/>
            <a:ext cx="0" cy="981777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298AE62-E754-1C45-92F1-F62E012AB543}"/>
              </a:ext>
            </a:extLst>
          </p:cNvPr>
          <p:cNvSpPr txBox="1"/>
          <p:nvPr/>
        </p:nvSpPr>
        <p:spPr>
          <a:xfrm>
            <a:off x="8424672" y="2289026"/>
            <a:ext cx="2050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Text Representation</a:t>
            </a:r>
            <a:endParaRPr kumimoji="1" lang="ko-KR" altLang="en-US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EA8018D-9819-6643-87F6-6972031A43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8204680"/>
              </p:ext>
            </p:extLst>
          </p:nvPr>
        </p:nvGraphicFramePr>
        <p:xfrm>
          <a:off x="6592407" y="3298783"/>
          <a:ext cx="293367" cy="2682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3367">
                  <a:extLst>
                    <a:ext uri="{9D8B030D-6E8A-4147-A177-3AD203B41FA5}">
                      <a16:colId xmlns:a16="http://schemas.microsoft.com/office/drawing/2014/main" val="3355900904"/>
                    </a:ext>
                  </a:extLst>
                </a:gridCol>
              </a:tblGrid>
              <a:tr h="2412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2982786"/>
                  </a:ext>
                </a:extLst>
              </a:tr>
              <a:tr h="2412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6685662"/>
                  </a:ext>
                </a:extLst>
              </a:tr>
              <a:tr h="2412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5872117"/>
                  </a:ext>
                </a:extLst>
              </a:tr>
              <a:tr h="2412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⋮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3032117"/>
                  </a:ext>
                </a:extLst>
              </a:tr>
              <a:tr h="2412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60661047"/>
                  </a:ext>
                </a:extLst>
              </a:tr>
              <a:tr h="2412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⋮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0308681"/>
                  </a:ext>
                </a:extLst>
              </a:tr>
              <a:tr h="2412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4037519"/>
                  </a:ext>
                </a:extLst>
              </a:tr>
              <a:tr h="2412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3662785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AF93F9C2-779F-3D49-9588-6BA77D68BF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1523405"/>
              </p:ext>
            </p:extLst>
          </p:nvPr>
        </p:nvGraphicFramePr>
        <p:xfrm>
          <a:off x="7404099" y="3298785"/>
          <a:ext cx="293367" cy="2682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3367">
                  <a:extLst>
                    <a:ext uri="{9D8B030D-6E8A-4147-A177-3AD203B41FA5}">
                      <a16:colId xmlns:a16="http://schemas.microsoft.com/office/drawing/2014/main" val="3355900904"/>
                    </a:ext>
                  </a:extLst>
                </a:gridCol>
              </a:tblGrid>
              <a:tr h="3168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2982786"/>
                  </a:ext>
                </a:extLst>
              </a:tr>
              <a:tr h="3168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6685662"/>
                  </a:ext>
                </a:extLst>
              </a:tr>
              <a:tr h="3168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5872117"/>
                  </a:ext>
                </a:extLst>
              </a:tr>
              <a:tr h="3168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⋮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3032117"/>
                  </a:ext>
                </a:extLst>
              </a:tr>
              <a:tr h="3168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60661047"/>
                  </a:ext>
                </a:extLst>
              </a:tr>
              <a:tr h="3168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⋮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0308681"/>
                  </a:ext>
                </a:extLst>
              </a:tr>
              <a:tr h="3168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4037519"/>
                  </a:ext>
                </a:extLst>
              </a:tr>
              <a:tr h="3168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3662785"/>
                  </a:ext>
                </a:extLst>
              </a:tr>
            </a:tbl>
          </a:graphicData>
        </a:graphic>
      </p:graphicFrame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8ED183A9-216A-0C4A-A125-8888F89FEC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6423640"/>
              </p:ext>
            </p:extLst>
          </p:nvPr>
        </p:nvGraphicFramePr>
        <p:xfrm>
          <a:off x="9106043" y="3298785"/>
          <a:ext cx="293367" cy="2682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3367">
                  <a:extLst>
                    <a:ext uri="{9D8B030D-6E8A-4147-A177-3AD203B41FA5}">
                      <a16:colId xmlns:a16="http://schemas.microsoft.com/office/drawing/2014/main" val="3355900904"/>
                    </a:ext>
                  </a:extLst>
                </a:gridCol>
              </a:tblGrid>
              <a:tr h="3168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2982786"/>
                  </a:ext>
                </a:extLst>
              </a:tr>
              <a:tr h="3168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6685662"/>
                  </a:ext>
                </a:extLst>
              </a:tr>
              <a:tr h="3168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5872117"/>
                  </a:ext>
                </a:extLst>
              </a:tr>
              <a:tr h="3168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⋮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3032117"/>
                  </a:ext>
                </a:extLst>
              </a:tr>
              <a:tr h="3168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60661047"/>
                  </a:ext>
                </a:extLst>
              </a:tr>
              <a:tr h="3168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⋮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0308681"/>
                  </a:ext>
                </a:extLst>
              </a:tr>
              <a:tr h="3168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4037519"/>
                  </a:ext>
                </a:extLst>
              </a:tr>
              <a:tr h="3168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3662785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57A003DB-2961-2D4A-BEB6-A633AFC428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3708174"/>
              </p:ext>
            </p:extLst>
          </p:nvPr>
        </p:nvGraphicFramePr>
        <p:xfrm>
          <a:off x="10021910" y="3298785"/>
          <a:ext cx="293367" cy="2682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3367">
                  <a:extLst>
                    <a:ext uri="{9D8B030D-6E8A-4147-A177-3AD203B41FA5}">
                      <a16:colId xmlns:a16="http://schemas.microsoft.com/office/drawing/2014/main" val="3355900904"/>
                    </a:ext>
                  </a:extLst>
                </a:gridCol>
              </a:tblGrid>
              <a:tr h="3168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2982786"/>
                  </a:ext>
                </a:extLst>
              </a:tr>
              <a:tr h="3168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6685662"/>
                  </a:ext>
                </a:extLst>
              </a:tr>
              <a:tr h="3168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5872117"/>
                  </a:ext>
                </a:extLst>
              </a:tr>
              <a:tr h="3168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⋮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3032117"/>
                  </a:ext>
                </a:extLst>
              </a:tr>
              <a:tr h="3168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60661047"/>
                  </a:ext>
                </a:extLst>
              </a:tr>
              <a:tr h="3168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⋮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0308681"/>
                  </a:ext>
                </a:extLst>
              </a:tr>
              <a:tr h="3168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4037519"/>
                  </a:ext>
                </a:extLst>
              </a:tr>
              <a:tr h="3168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3662785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C1CEBB9C-47AD-FF4C-96BC-E31F0A404C96}"/>
              </a:ext>
            </a:extLst>
          </p:cNvPr>
          <p:cNvSpPr txBox="1"/>
          <p:nvPr/>
        </p:nvSpPr>
        <p:spPr>
          <a:xfrm>
            <a:off x="5844504" y="1396283"/>
            <a:ext cx="4777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매일 </a:t>
            </a:r>
            <a:r>
              <a:rPr kumimoji="1" lang="ko-KR" altLang="en-US" dirty="0">
                <a:solidFill>
                  <a:srgbClr val="C00000"/>
                </a:solidFill>
              </a:rPr>
              <a:t>늦게 일어나서</a:t>
            </a:r>
            <a:r>
              <a:rPr kumimoji="1" lang="ko-KR" altLang="en-US" dirty="0"/>
              <a:t> </a:t>
            </a:r>
            <a:r>
              <a:rPr kumimoji="1" lang="en-US" altLang="ko-KR" dirty="0"/>
              <a:t>_______</a:t>
            </a:r>
            <a:r>
              <a:rPr kumimoji="1" lang="ko-KR" altLang="en-US" dirty="0"/>
              <a:t> </a:t>
            </a:r>
            <a:r>
              <a:rPr kumimoji="1" lang="ko-KR" altLang="en-US" dirty="0" err="1">
                <a:solidFill>
                  <a:srgbClr val="C00000"/>
                </a:solidFill>
              </a:rPr>
              <a:t>안먹고</a:t>
            </a:r>
            <a:r>
              <a:rPr kumimoji="1" lang="ko-KR" altLang="en-US" dirty="0">
                <a:solidFill>
                  <a:srgbClr val="C00000"/>
                </a:solidFill>
              </a:rPr>
              <a:t> 출근한다</a:t>
            </a:r>
            <a:r>
              <a:rPr kumimoji="1" lang="en-US" altLang="ko-KR" dirty="0">
                <a:solidFill>
                  <a:srgbClr val="C00000"/>
                </a:solidFill>
              </a:rPr>
              <a:t>.</a:t>
            </a:r>
            <a:endParaRPr kumimoji="1" lang="ko-KR" altLang="en-US" dirty="0">
              <a:solidFill>
                <a:srgbClr val="C00000"/>
              </a:solidFill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F1F685A9-9002-814D-BF06-6CD1A37407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330"/>
          <a:stretch/>
        </p:blipFill>
        <p:spPr>
          <a:xfrm>
            <a:off x="636607" y="1299750"/>
            <a:ext cx="4151295" cy="534179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94C464F-D036-AF4C-8460-DEB7B803D913}"/>
              </a:ext>
            </a:extLst>
          </p:cNvPr>
          <p:cNvSpPr txBox="1"/>
          <p:nvPr/>
        </p:nvSpPr>
        <p:spPr>
          <a:xfrm>
            <a:off x="1222964" y="1665171"/>
            <a:ext cx="8691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dirty="0">
                <a:solidFill>
                  <a:srgbClr val="C00000"/>
                </a:solidFill>
              </a:rPr>
              <a:t>Input</a:t>
            </a:r>
            <a:endParaRPr kumimoji="1" lang="ko-KR" altLang="en-US" sz="2400" b="1" dirty="0">
              <a:solidFill>
                <a:srgbClr val="C00000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AC1565-E895-C747-A124-718E47FBA048}"/>
              </a:ext>
            </a:extLst>
          </p:cNvPr>
          <p:cNvSpPr/>
          <p:nvPr/>
        </p:nvSpPr>
        <p:spPr>
          <a:xfrm>
            <a:off x="470412" y="1299750"/>
            <a:ext cx="626868" cy="5178052"/>
          </a:xfrm>
          <a:prstGeom prst="rect">
            <a:avLst/>
          </a:prstGeom>
          <a:noFill/>
          <a:ln w="63500">
            <a:solidFill>
              <a:srgbClr val="FF0000">
                <a:alpha val="53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5815389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13280B26-2BF7-1348-A95F-8AA54E2B68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330"/>
          <a:stretch/>
        </p:blipFill>
        <p:spPr>
          <a:xfrm>
            <a:off x="636607" y="1299750"/>
            <a:ext cx="4151295" cy="534179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F8C8579-929D-9F44-BE0D-6133452BD71B}"/>
              </a:ext>
            </a:extLst>
          </p:cNvPr>
          <p:cNvSpPr txBox="1"/>
          <p:nvPr/>
        </p:nvSpPr>
        <p:spPr>
          <a:xfrm>
            <a:off x="284035" y="599599"/>
            <a:ext cx="29241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Word2Vec</a:t>
            </a:r>
            <a:r>
              <a:rPr kumimoji="1" lang="ko-KR" altLang="en-US" sz="2800" dirty="0"/>
              <a:t> </a:t>
            </a:r>
            <a:r>
              <a:rPr kumimoji="1" lang="en-US" altLang="ko-KR" sz="2800" dirty="0"/>
              <a:t>(CBOW)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AF9EC6A-3CDB-8543-B916-40D3BAF07D63}"/>
              </a:ext>
            </a:extLst>
          </p:cNvPr>
          <p:cNvSpPr/>
          <p:nvPr/>
        </p:nvSpPr>
        <p:spPr>
          <a:xfrm>
            <a:off x="470412" y="1299750"/>
            <a:ext cx="626868" cy="5178052"/>
          </a:xfrm>
          <a:prstGeom prst="rect">
            <a:avLst/>
          </a:prstGeom>
          <a:noFill/>
          <a:ln w="63500">
            <a:solidFill>
              <a:srgbClr val="FF0000">
                <a:alpha val="53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B49E26-F38B-464A-9403-4F486BB576ED}"/>
              </a:ext>
            </a:extLst>
          </p:cNvPr>
          <p:cNvSpPr txBox="1"/>
          <p:nvPr/>
        </p:nvSpPr>
        <p:spPr>
          <a:xfrm>
            <a:off x="1222964" y="1665171"/>
            <a:ext cx="8691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dirty="0">
                <a:solidFill>
                  <a:srgbClr val="C00000"/>
                </a:solidFill>
              </a:rPr>
              <a:t>Input</a:t>
            </a:r>
            <a:endParaRPr kumimoji="1" lang="ko-KR" altLang="en-US" sz="2400" b="1" dirty="0">
              <a:solidFill>
                <a:srgbClr val="C00000"/>
              </a:solidFill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F30CE835-82B7-3047-80B3-1894354185C6}"/>
              </a:ext>
            </a:extLst>
          </p:cNvPr>
          <p:cNvCxnSpPr/>
          <p:nvPr/>
        </p:nvCxnSpPr>
        <p:spPr>
          <a:xfrm>
            <a:off x="8258476" y="1982804"/>
            <a:ext cx="0" cy="981777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298AE62-E754-1C45-92F1-F62E012AB543}"/>
              </a:ext>
            </a:extLst>
          </p:cNvPr>
          <p:cNvSpPr txBox="1"/>
          <p:nvPr/>
        </p:nvSpPr>
        <p:spPr>
          <a:xfrm>
            <a:off x="8424672" y="2289026"/>
            <a:ext cx="2050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Text Representation</a:t>
            </a:r>
            <a:endParaRPr kumimoji="1" lang="ko-KR" altLang="en-US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EA8018D-9819-6643-87F6-6972031A4361}"/>
              </a:ext>
            </a:extLst>
          </p:cNvPr>
          <p:cNvGraphicFramePr>
            <a:graphicFrameLocks noGrp="1"/>
          </p:cNvGraphicFramePr>
          <p:nvPr/>
        </p:nvGraphicFramePr>
        <p:xfrm>
          <a:off x="6592407" y="3298783"/>
          <a:ext cx="293367" cy="2682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3367">
                  <a:extLst>
                    <a:ext uri="{9D8B030D-6E8A-4147-A177-3AD203B41FA5}">
                      <a16:colId xmlns:a16="http://schemas.microsoft.com/office/drawing/2014/main" val="3355900904"/>
                    </a:ext>
                  </a:extLst>
                </a:gridCol>
              </a:tblGrid>
              <a:tr h="2412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2982786"/>
                  </a:ext>
                </a:extLst>
              </a:tr>
              <a:tr h="2412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6685662"/>
                  </a:ext>
                </a:extLst>
              </a:tr>
              <a:tr h="2412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5872117"/>
                  </a:ext>
                </a:extLst>
              </a:tr>
              <a:tr h="2412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⋮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3032117"/>
                  </a:ext>
                </a:extLst>
              </a:tr>
              <a:tr h="2412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60661047"/>
                  </a:ext>
                </a:extLst>
              </a:tr>
              <a:tr h="2412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⋮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0308681"/>
                  </a:ext>
                </a:extLst>
              </a:tr>
              <a:tr h="2412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4037519"/>
                  </a:ext>
                </a:extLst>
              </a:tr>
              <a:tr h="2412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3662785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AF93F9C2-779F-3D49-9588-6BA77D68BFCF}"/>
              </a:ext>
            </a:extLst>
          </p:cNvPr>
          <p:cNvGraphicFramePr>
            <a:graphicFrameLocks noGrp="1"/>
          </p:cNvGraphicFramePr>
          <p:nvPr/>
        </p:nvGraphicFramePr>
        <p:xfrm>
          <a:off x="7404099" y="3298785"/>
          <a:ext cx="293367" cy="2682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3367">
                  <a:extLst>
                    <a:ext uri="{9D8B030D-6E8A-4147-A177-3AD203B41FA5}">
                      <a16:colId xmlns:a16="http://schemas.microsoft.com/office/drawing/2014/main" val="3355900904"/>
                    </a:ext>
                  </a:extLst>
                </a:gridCol>
              </a:tblGrid>
              <a:tr h="3168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2982786"/>
                  </a:ext>
                </a:extLst>
              </a:tr>
              <a:tr h="3168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6685662"/>
                  </a:ext>
                </a:extLst>
              </a:tr>
              <a:tr h="3168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5872117"/>
                  </a:ext>
                </a:extLst>
              </a:tr>
              <a:tr h="3168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⋮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3032117"/>
                  </a:ext>
                </a:extLst>
              </a:tr>
              <a:tr h="3168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60661047"/>
                  </a:ext>
                </a:extLst>
              </a:tr>
              <a:tr h="3168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⋮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0308681"/>
                  </a:ext>
                </a:extLst>
              </a:tr>
              <a:tr h="3168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4037519"/>
                  </a:ext>
                </a:extLst>
              </a:tr>
              <a:tr h="3168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3662785"/>
                  </a:ext>
                </a:extLst>
              </a:tr>
            </a:tbl>
          </a:graphicData>
        </a:graphic>
      </p:graphicFrame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8ED183A9-216A-0C4A-A125-8888F89FEC85}"/>
              </a:ext>
            </a:extLst>
          </p:cNvPr>
          <p:cNvGraphicFramePr>
            <a:graphicFrameLocks noGrp="1"/>
          </p:cNvGraphicFramePr>
          <p:nvPr/>
        </p:nvGraphicFramePr>
        <p:xfrm>
          <a:off x="9106043" y="3298785"/>
          <a:ext cx="293367" cy="2682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3367">
                  <a:extLst>
                    <a:ext uri="{9D8B030D-6E8A-4147-A177-3AD203B41FA5}">
                      <a16:colId xmlns:a16="http://schemas.microsoft.com/office/drawing/2014/main" val="3355900904"/>
                    </a:ext>
                  </a:extLst>
                </a:gridCol>
              </a:tblGrid>
              <a:tr h="3168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2982786"/>
                  </a:ext>
                </a:extLst>
              </a:tr>
              <a:tr h="3168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6685662"/>
                  </a:ext>
                </a:extLst>
              </a:tr>
              <a:tr h="3168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5872117"/>
                  </a:ext>
                </a:extLst>
              </a:tr>
              <a:tr h="3168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⋮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3032117"/>
                  </a:ext>
                </a:extLst>
              </a:tr>
              <a:tr h="3168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60661047"/>
                  </a:ext>
                </a:extLst>
              </a:tr>
              <a:tr h="3168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⋮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0308681"/>
                  </a:ext>
                </a:extLst>
              </a:tr>
              <a:tr h="3168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4037519"/>
                  </a:ext>
                </a:extLst>
              </a:tr>
              <a:tr h="3168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3662785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57A003DB-2961-2D4A-BEB6-A633AFC428D0}"/>
              </a:ext>
            </a:extLst>
          </p:cNvPr>
          <p:cNvGraphicFramePr>
            <a:graphicFrameLocks noGrp="1"/>
          </p:cNvGraphicFramePr>
          <p:nvPr/>
        </p:nvGraphicFramePr>
        <p:xfrm>
          <a:off x="10021910" y="3298785"/>
          <a:ext cx="293367" cy="2682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3367">
                  <a:extLst>
                    <a:ext uri="{9D8B030D-6E8A-4147-A177-3AD203B41FA5}">
                      <a16:colId xmlns:a16="http://schemas.microsoft.com/office/drawing/2014/main" val="3355900904"/>
                    </a:ext>
                  </a:extLst>
                </a:gridCol>
              </a:tblGrid>
              <a:tr h="3168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2982786"/>
                  </a:ext>
                </a:extLst>
              </a:tr>
              <a:tr h="3168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6685662"/>
                  </a:ext>
                </a:extLst>
              </a:tr>
              <a:tr h="3168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5872117"/>
                  </a:ext>
                </a:extLst>
              </a:tr>
              <a:tr h="3168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⋮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3032117"/>
                  </a:ext>
                </a:extLst>
              </a:tr>
              <a:tr h="3168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60661047"/>
                  </a:ext>
                </a:extLst>
              </a:tr>
              <a:tr h="3168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⋮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0308681"/>
                  </a:ext>
                </a:extLst>
              </a:tr>
              <a:tr h="3168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4037519"/>
                  </a:ext>
                </a:extLst>
              </a:tr>
              <a:tr h="3168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3662785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C1CEBB9C-47AD-FF4C-96BC-E31F0A404C96}"/>
              </a:ext>
            </a:extLst>
          </p:cNvPr>
          <p:cNvSpPr txBox="1"/>
          <p:nvPr/>
        </p:nvSpPr>
        <p:spPr>
          <a:xfrm>
            <a:off x="5844504" y="1396283"/>
            <a:ext cx="4777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매일 </a:t>
            </a:r>
            <a:r>
              <a:rPr kumimoji="1" lang="ko-KR" altLang="en-US" dirty="0">
                <a:solidFill>
                  <a:srgbClr val="C00000"/>
                </a:solidFill>
              </a:rPr>
              <a:t>늦게 일어나서</a:t>
            </a:r>
            <a:r>
              <a:rPr kumimoji="1" lang="ko-KR" altLang="en-US" dirty="0"/>
              <a:t> </a:t>
            </a:r>
            <a:r>
              <a:rPr kumimoji="1" lang="en-US" altLang="ko-KR" dirty="0"/>
              <a:t>_______</a:t>
            </a:r>
            <a:r>
              <a:rPr kumimoji="1" lang="ko-KR" altLang="en-US" dirty="0"/>
              <a:t> </a:t>
            </a:r>
            <a:r>
              <a:rPr kumimoji="1" lang="ko-KR" altLang="en-US" dirty="0" err="1">
                <a:solidFill>
                  <a:srgbClr val="C00000"/>
                </a:solidFill>
              </a:rPr>
              <a:t>안먹고</a:t>
            </a:r>
            <a:r>
              <a:rPr kumimoji="1" lang="ko-KR" altLang="en-US" dirty="0">
                <a:solidFill>
                  <a:srgbClr val="C00000"/>
                </a:solidFill>
              </a:rPr>
              <a:t> 출근한다</a:t>
            </a:r>
            <a:r>
              <a:rPr kumimoji="1" lang="en-US" altLang="ko-KR" dirty="0">
                <a:solidFill>
                  <a:srgbClr val="C00000"/>
                </a:solidFill>
              </a:rPr>
              <a:t>.</a:t>
            </a:r>
            <a:endParaRPr kumimoji="1" lang="ko-KR" altLang="en-US" dirty="0">
              <a:solidFill>
                <a:srgbClr val="C0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4C6215-2833-1F4C-8F39-A9DA6DF5851F}"/>
              </a:ext>
            </a:extLst>
          </p:cNvPr>
          <p:cNvSpPr txBox="1"/>
          <p:nvPr/>
        </p:nvSpPr>
        <p:spPr>
          <a:xfrm>
            <a:off x="7550782" y="6123859"/>
            <a:ext cx="21057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2000" dirty="0"/>
              <a:t>Shape = (1, V)</a:t>
            </a:r>
          </a:p>
          <a:p>
            <a:pPr algn="ctr"/>
            <a:r>
              <a:rPr kumimoji="1" lang="en-US" altLang="ko-KR" sz="2000" dirty="0"/>
              <a:t>V: Vocabulary size </a:t>
            </a:r>
            <a:endParaRPr kumimoji="1"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49536309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BF8C8579-929D-9F44-BE0D-6133452BD71B}"/>
              </a:ext>
            </a:extLst>
          </p:cNvPr>
          <p:cNvSpPr txBox="1"/>
          <p:nvPr/>
        </p:nvSpPr>
        <p:spPr>
          <a:xfrm>
            <a:off x="284035" y="599599"/>
            <a:ext cx="29241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Word2Vec</a:t>
            </a:r>
            <a:r>
              <a:rPr kumimoji="1" lang="ko-KR" altLang="en-US" sz="2800" dirty="0"/>
              <a:t> </a:t>
            </a:r>
            <a:r>
              <a:rPr kumimoji="1" lang="en-US" altLang="ko-KR" sz="2800" dirty="0"/>
              <a:t>(CBOW)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F3ABF48-4ECE-BC47-8B4A-EADAC8283F6E}"/>
                  </a:ext>
                </a:extLst>
              </p:cNvPr>
              <p:cNvSpPr txBox="1"/>
              <p:nvPr/>
            </p:nvSpPr>
            <p:spPr>
              <a:xfrm>
                <a:off x="5446022" y="1299750"/>
                <a:ext cx="5144229" cy="15194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sz="2400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kumimoji="1" lang="en-US" altLang="ko-KR" sz="2400" b="0" i="1" smtClean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kumimoji="1"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ko-KR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kumimoji="1" lang="en-US" altLang="ko-KR" sz="2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kumimoji="1" lang="en-US" altLang="ko-KR" sz="2400" b="0" i="1" smtClean="0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kumimoji="1" lang="en-US" altLang="ko-KR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</m:sSup>
                    </m:oMath>
                  </m:oMathPara>
                </a14:m>
                <a:endParaRPr kumimoji="1" lang="en-US" altLang="ko-KR" sz="2400" b="0" dirty="0"/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ko-KR" sz="20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kumimoji="1" lang="en-US" altLang="ko-KR" sz="2000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kumimoji="1" lang="en-US" altLang="ko-KR" sz="2000" dirty="0"/>
                  <a:t> Vocabulary size 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ko-KR" sz="20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kumimoji="1" lang="en-US" altLang="ko-KR" sz="2000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kumimoji="1" lang="en-US" altLang="ko-KR" sz="2000" dirty="0"/>
                  <a:t> Embedding </a:t>
                </a:r>
                <a:r>
                  <a:rPr kumimoji="1" lang="ko-KR" altLang="en-US" sz="2000" dirty="0"/>
                  <a:t>하고자 하는 </a:t>
                </a:r>
                <a:r>
                  <a:rPr kumimoji="1" lang="en-US" altLang="ko-KR" sz="2000" dirty="0"/>
                  <a:t>dimension </a:t>
                </a:r>
                <a:r>
                  <a:rPr kumimoji="1" lang="ko-KR" altLang="en-US" sz="2000" dirty="0"/>
                  <a:t>크기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F3ABF48-4ECE-BC47-8B4A-EADAC8283F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6022" y="1299750"/>
                <a:ext cx="5144229" cy="1519455"/>
              </a:xfrm>
              <a:prstGeom prst="rect">
                <a:avLst/>
              </a:prstGeom>
              <a:blipFill>
                <a:blip r:embed="rId3"/>
                <a:stretch>
                  <a:fillRect l="-985" r="-246" b="-495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그림 17">
            <a:extLst>
              <a:ext uri="{FF2B5EF4-FFF2-40B4-BE49-F238E27FC236}">
                <a16:creationId xmlns:a16="http://schemas.microsoft.com/office/drawing/2014/main" id="{82D4E38C-5D5C-2F44-8DB5-43850D91AE9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330"/>
          <a:stretch/>
        </p:blipFill>
        <p:spPr>
          <a:xfrm>
            <a:off x="636607" y="1299750"/>
            <a:ext cx="4151295" cy="5341791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1CF68EA5-FD19-FE43-99B8-E176829C2AE0}"/>
              </a:ext>
            </a:extLst>
          </p:cNvPr>
          <p:cNvSpPr/>
          <p:nvPr/>
        </p:nvSpPr>
        <p:spPr>
          <a:xfrm>
            <a:off x="816470" y="2213167"/>
            <a:ext cx="699813" cy="599481"/>
          </a:xfrm>
          <a:prstGeom prst="rect">
            <a:avLst/>
          </a:prstGeom>
          <a:noFill/>
          <a:ln w="63500">
            <a:solidFill>
              <a:srgbClr val="FF0000">
                <a:alpha val="53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268412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C722ED86-9E52-C742-A2BF-207FC157ED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330"/>
          <a:stretch/>
        </p:blipFill>
        <p:spPr>
          <a:xfrm>
            <a:off x="636607" y="1299750"/>
            <a:ext cx="4151295" cy="534179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F8C8579-929D-9F44-BE0D-6133452BD71B}"/>
              </a:ext>
            </a:extLst>
          </p:cNvPr>
          <p:cNvSpPr txBox="1"/>
          <p:nvPr/>
        </p:nvSpPr>
        <p:spPr>
          <a:xfrm>
            <a:off x="284035" y="599599"/>
            <a:ext cx="29241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Word2Vec</a:t>
            </a:r>
            <a:r>
              <a:rPr kumimoji="1" lang="ko-KR" altLang="en-US" sz="2800" dirty="0"/>
              <a:t> </a:t>
            </a:r>
            <a:r>
              <a:rPr kumimoji="1" lang="en-US" altLang="ko-KR" sz="2800" dirty="0"/>
              <a:t>(CBOW)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D7703F3-DDA0-C14B-A3B8-446968F49390}"/>
              </a:ext>
            </a:extLst>
          </p:cNvPr>
          <p:cNvSpPr/>
          <p:nvPr/>
        </p:nvSpPr>
        <p:spPr>
          <a:xfrm>
            <a:off x="816470" y="2213167"/>
            <a:ext cx="699813" cy="599481"/>
          </a:xfrm>
          <a:prstGeom prst="rect">
            <a:avLst/>
          </a:prstGeom>
          <a:noFill/>
          <a:ln w="63500">
            <a:solidFill>
              <a:srgbClr val="FF0000">
                <a:alpha val="53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F3ABF48-4ECE-BC47-8B4A-EADAC8283F6E}"/>
                  </a:ext>
                </a:extLst>
              </p:cNvPr>
              <p:cNvSpPr txBox="1"/>
              <p:nvPr/>
            </p:nvSpPr>
            <p:spPr>
              <a:xfrm>
                <a:off x="5446022" y="1299750"/>
                <a:ext cx="5144229" cy="15194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kumimoji="1" lang="en-US" altLang="ko-KR" sz="2400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kumimoji="1" lang="en-US" altLang="ko-KR" sz="2400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kumimoji="1" lang="en-US" altLang="ko-KR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R" sz="2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kumimoji="1" lang="en-US" altLang="ko-KR" sz="24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kumimoji="1" lang="en-US" altLang="ko-KR" sz="2400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kumimoji="1" lang="en-US" altLang="ko-KR" sz="2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kumimoji="1" lang="en-US" altLang="ko-KR" sz="2400" b="0" dirty="0"/>
                  <a:t> </a:t>
                </a:r>
                <a:r>
                  <a:rPr kumimoji="1" lang="en-US" altLang="ko-KR" sz="2400" b="1" dirty="0">
                    <a:solidFill>
                      <a:schemeClr val="accent1"/>
                    </a:solidFill>
                  </a:rPr>
                  <a:t>=&gt; shape of (V , N)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ko-KR" sz="20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kumimoji="1" lang="en-US" altLang="ko-KR" sz="2000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kumimoji="1" lang="en-US" altLang="ko-KR" sz="2000" dirty="0"/>
                  <a:t> Vocabulary size 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ko-KR" sz="20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kumimoji="1" lang="en-US" altLang="ko-KR" sz="2000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kumimoji="1" lang="en-US" altLang="ko-KR" sz="2000" dirty="0"/>
                  <a:t> Embedding </a:t>
                </a:r>
                <a:r>
                  <a:rPr kumimoji="1" lang="ko-KR" altLang="en-US" sz="2000" dirty="0"/>
                  <a:t>하고자 하는 </a:t>
                </a:r>
                <a:r>
                  <a:rPr kumimoji="1" lang="en-US" altLang="ko-KR" sz="2000" dirty="0"/>
                  <a:t>dimension </a:t>
                </a:r>
                <a:r>
                  <a:rPr kumimoji="1" lang="ko-KR" altLang="en-US" sz="2000" dirty="0"/>
                  <a:t>크기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F3ABF48-4ECE-BC47-8B4A-EADAC8283F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6022" y="1299750"/>
                <a:ext cx="5144229" cy="1519455"/>
              </a:xfrm>
              <a:prstGeom prst="rect">
                <a:avLst/>
              </a:prstGeom>
              <a:blipFill>
                <a:blip r:embed="rId4"/>
                <a:stretch>
                  <a:fillRect l="-985" r="-246" b="-495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6868999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BF8C8579-929D-9F44-BE0D-6133452BD71B}"/>
              </a:ext>
            </a:extLst>
          </p:cNvPr>
          <p:cNvSpPr txBox="1"/>
          <p:nvPr/>
        </p:nvSpPr>
        <p:spPr>
          <a:xfrm>
            <a:off x="284035" y="599599"/>
            <a:ext cx="29241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Word2Vec</a:t>
            </a:r>
            <a:r>
              <a:rPr kumimoji="1" lang="ko-KR" altLang="en-US" sz="2800" dirty="0"/>
              <a:t> </a:t>
            </a:r>
            <a:r>
              <a:rPr kumimoji="1" lang="en-US" altLang="ko-KR" sz="2800" dirty="0"/>
              <a:t>(CBOW)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E4CF9A4-6750-9D44-9C85-058797CDD05F}"/>
                  </a:ext>
                </a:extLst>
              </p:cNvPr>
              <p:cNvSpPr txBox="1"/>
              <p:nvPr/>
            </p:nvSpPr>
            <p:spPr>
              <a:xfrm>
                <a:off x="5554638" y="1353037"/>
                <a:ext cx="268182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8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8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ko-KR" sz="2800" b="0" i="0" dirty="0" smtClean="0">
                              <a:latin typeface="Cambria Math" panose="02040503050406030204" pitchFamily="18" charset="0"/>
                            </a:rPr>
                            <m:t>t</m:t>
                          </m:r>
                          <m:r>
                            <a:rPr kumimoji="1" lang="en-US" altLang="ko-KR" sz="2800" b="0" i="0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kumimoji="1" lang="en-US" altLang="ko-KR" sz="2800" b="0" i="0" dirty="0" smtClean="0">
                              <a:latin typeface="Cambria Math" panose="02040503050406030204" pitchFamily="18" charset="0"/>
                            </a:rPr>
                            <m:t>m</m:t>
                          </m:r>
                        </m:sub>
                      </m:sSub>
                      <m:r>
                        <a:rPr kumimoji="1" lang="en-US" altLang="ko-KR" sz="2800" b="0" i="0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ko-K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ko-KR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ko-KR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kumimoji="1" lang="en-US" altLang="ko-KR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kumimoji="1" lang="en-US" altLang="ko-KR" sz="2800" i="1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kumimoji="1" lang="en-US" altLang="ko-KR" sz="28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E4CF9A4-6750-9D44-9C85-058797CDD0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4638" y="1353037"/>
                <a:ext cx="2681823" cy="523220"/>
              </a:xfrm>
              <a:prstGeom prst="rect">
                <a:avLst/>
              </a:prstGeom>
              <a:blipFill>
                <a:blip r:embed="rId3"/>
                <a:stretch>
                  <a:fillRect b="-1904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그림 12">
            <a:extLst>
              <a:ext uri="{FF2B5EF4-FFF2-40B4-BE49-F238E27FC236}">
                <a16:creationId xmlns:a16="http://schemas.microsoft.com/office/drawing/2014/main" id="{A831848C-0D23-B54B-87BE-E43847A312B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330"/>
          <a:stretch/>
        </p:blipFill>
        <p:spPr>
          <a:xfrm>
            <a:off x="636607" y="1299750"/>
            <a:ext cx="4151295" cy="5341791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231BCD44-651D-1D46-932E-5D61762E480D}"/>
              </a:ext>
            </a:extLst>
          </p:cNvPr>
          <p:cNvSpPr/>
          <p:nvPr/>
        </p:nvSpPr>
        <p:spPr>
          <a:xfrm>
            <a:off x="925086" y="1315419"/>
            <a:ext cx="996312" cy="5077901"/>
          </a:xfrm>
          <a:prstGeom prst="rect">
            <a:avLst/>
          </a:prstGeom>
          <a:noFill/>
          <a:ln w="63500">
            <a:solidFill>
              <a:srgbClr val="FF0000">
                <a:alpha val="53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7883857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BF8C8579-929D-9F44-BE0D-6133452BD71B}"/>
              </a:ext>
            </a:extLst>
          </p:cNvPr>
          <p:cNvSpPr txBox="1"/>
          <p:nvPr/>
        </p:nvSpPr>
        <p:spPr>
          <a:xfrm>
            <a:off x="284035" y="599599"/>
            <a:ext cx="29241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Word2Vec</a:t>
            </a:r>
            <a:r>
              <a:rPr kumimoji="1" lang="ko-KR" altLang="en-US" sz="2800" dirty="0"/>
              <a:t> </a:t>
            </a:r>
            <a:r>
              <a:rPr kumimoji="1" lang="en-US" altLang="ko-KR" sz="2800" dirty="0"/>
              <a:t>(CBOW)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E4CF9A4-6750-9D44-9C85-058797CDD05F}"/>
                  </a:ext>
                </a:extLst>
              </p:cNvPr>
              <p:cNvSpPr txBox="1"/>
              <p:nvPr/>
            </p:nvSpPr>
            <p:spPr>
              <a:xfrm>
                <a:off x="5554638" y="1353037"/>
                <a:ext cx="268182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8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8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ko-KR" sz="2800" b="0" i="0" dirty="0" smtClean="0">
                              <a:latin typeface="Cambria Math" panose="02040503050406030204" pitchFamily="18" charset="0"/>
                            </a:rPr>
                            <m:t>t</m:t>
                          </m:r>
                          <m:r>
                            <a:rPr kumimoji="1" lang="en-US" altLang="ko-KR" sz="2800" b="0" i="0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kumimoji="1" lang="en-US" altLang="ko-KR" sz="2800" b="0" i="0" dirty="0" smtClean="0">
                              <a:latin typeface="Cambria Math" panose="02040503050406030204" pitchFamily="18" charset="0"/>
                            </a:rPr>
                            <m:t>m</m:t>
                          </m:r>
                        </m:sub>
                      </m:sSub>
                      <m:r>
                        <a:rPr kumimoji="1" lang="en-US" altLang="ko-KR" sz="2800" b="0" i="0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ko-K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ko-KR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ko-KR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kumimoji="1" lang="en-US" altLang="ko-KR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kumimoji="1" lang="en-US" altLang="ko-KR" sz="2800" i="1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kumimoji="1" lang="en-US" altLang="ko-KR" sz="28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E4CF9A4-6750-9D44-9C85-058797CDD0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4638" y="1353037"/>
                <a:ext cx="2681823" cy="523220"/>
              </a:xfrm>
              <a:prstGeom prst="rect">
                <a:avLst/>
              </a:prstGeom>
              <a:blipFill>
                <a:blip r:embed="rId3"/>
                <a:stretch>
                  <a:fillRect b="-1904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B823C60-D5DC-6D4B-8D37-6E1D56D7E58E}"/>
                  </a:ext>
                </a:extLst>
              </p:cNvPr>
              <p:cNvSpPr txBox="1"/>
              <p:nvPr/>
            </p:nvSpPr>
            <p:spPr>
              <a:xfrm>
                <a:off x="5554638" y="2905780"/>
                <a:ext cx="268182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8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8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ko-KR" sz="2800" b="0" i="0" dirty="0" smtClean="0">
                              <a:latin typeface="Cambria Math" panose="02040503050406030204" pitchFamily="18" charset="0"/>
                            </a:rPr>
                            <m:t>t</m:t>
                          </m:r>
                          <m:r>
                            <a:rPr kumimoji="1" lang="en-US" altLang="ko-KR" sz="2800" b="0" i="0" dirty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kumimoji="1" lang="en-US" altLang="ko-KR" sz="2800" b="0" i="0" dirty="0" smtClean="0">
                              <a:latin typeface="Cambria Math" panose="02040503050406030204" pitchFamily="18" charset="0"/>
                            </a:rPr>
                            <m:t>m</m:t>
                          </m:r>
                        </m:sub>
                      </m:sSub>
                      <m:r>
                        <a:rPr kumimoji="1" lang="en-US" altLang="ko-KR" sz="2800" b="0" i="0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ko-K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ko-KR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ko-KR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kumimoji="1" lang="en-US" altLang="ko-KR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kumimoji="1" lang="en-US" altLang="ko-KR" sz="2800" i="1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kumimoji="1" lang="en-US" altLang="ko-KR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B823C60-D5DC-6D4B-8D37-6E1D56D7E5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4638" y="2905780"/>
                <a:ext cx="2681823" cy="523220"/>
              </a:xfrm>
              <a:prstGeom prst="rect">
                <a:avLst/>
              </a:prstGeom>
              <a:blipFill>
                <a:blip r:embed="rId4"/>
                <a:stretch>
                  <a:fillRect b="-1904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EEBC9E75-0FC9-0C49-B84B-3E95F496AF47}"/>
              </a:ext>
            </a:extLst>
          </p:cNvPr>
          <p:cNvSpPr txBox="1"/>
          <p:nvPr/>
        </p:nvSpPr>
        <p:spPr>
          <a:xfrm>
            <a:off x="6727715" y="2067853"/>
            <a:ext cx="3289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600" b="1" dirty="0"/>
              <a:t>⋮</a:t>
            </a:r>
            <a:endParaRPr kumimoji="1" lang="ko-KR" altLang="en-US" b="1" dirty="0"/>
          </a:p>
        </p:txBody>
      </p:sp>
      <p:sp>
        <p:nvSpPr>
          <p:cNvPr id="5" name="오른쪽 중괄호[R] 4">
            <a:extLst>
              <a:ext uri="{FF2B5EF4-FFF2-40B4-BE49-F238E27FC236}">
                <a16:creationId xmlns:a16="http://schemas.microsoft.com/office/drawing/2014/main" id="{96EEE48B-CB38-5345-B8B6-3B5E3167A616}"/>
              </a:ext>
            </a:extLst>
          </p:cNvPr>
          <p:cNvSpPr/>
          <p:nvPr/>
        </p:nvSpPr>
        <p:spPr>
          <a:xfrm>
            <a:off x="8229729" y="1614647"/>
            <a:ext cx="219919" cy="1773820"/>
          </a:xfrm>
          <a:prstGeom prst="rightBrace">
            <a:avLst>
              <a:gd name="adj1" fmla="val 52451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3516C5-CDAF-8642-86D8-D745805CB279}"/>
              </a:ext>
            </a:extLst>
          </p:cNvPr>
          <p:cNvSpPr txBox="1"/>
          <p:nvPr/>
        </p:nvSpPr>
        <p:spPr>
          <a:xfrm>
            <a:off x="8638031" y="2316891"/>
            <a:ext cx="716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2m</a:t>
            </a:r>
            <a:r>
              <a:rPr kumimoji="1" lang="ko-KR" altLang="en-US" dirty="0"/>
              <a:t>개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0B0B2813-FA11-894C-A492-635AE8E5FFF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330"/>
          <a:stretch/>
        </p:blipFill>
        <p:spPr>
          <a:xfrm>
            <a:off x="636607" y="1299750"/>
            <a:ext cx="4151295" cy="5341791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7F8CAD9F-015A-C548-BB24-B3174DF8F3E2}"/>
              </a:ext>
            </a:extLst>
          </p:cNvPr>
          <p:cNvSpPr/>
          <p:nvPr/>
        </p:nvSpPr>
        <p:spPr>
          <a:xfrm>
            <a:off x="925086" y="1315419"/>
            <a:ext cx="996312" cy="5077901"/>
          </a:xfrm>
          <a:prstGeom prst="rect">
            <a:avLst/>
          </a:prstGeom>
          <a:noFill/>
          <a:ln w="63500">
            <a:solidFill>
              <a:srgbClr val="FF0000">
                <a:alpha val="53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520057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BF8C8579-929D-9F44-BE0D-6133452BD71B}"/>
              </a:ext>
            </a:extLst>
          </p:cNvPr>
          <p:cNvSpPr txBox="1"/>
          <p:nvPr/>
        </p:nvSpPr>
        <p:spPr>
          <a:xfrm>
            <a:off x="284035" y="599599"/>
            <a:ext cx="29241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Word2Vec</a:t>
            </a:r>
            <a:r>
              <a:rPr kumimoji="1" lang="ko-KR" altLang="en-US" sz="2800" dirty="0"/>
              <a:t> </a:t>
            </a:r>
            <a:r>
              <a:rPr kumimoji="1" lang="en-US" altLang="ko-KR" sz="2800" dirty="0"/>
              <a:t>(CBOW)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E4CF9A4-6750-9D44-9C85-058797CDD05F}"/>
                  </a:ext>
                </a:extLst>
              </p:cNvPr>
              <p:cNvSpPr txBox="1"/>
              <p:nvPr/>
            </p:nvSpPr>
            <p:spPr>
              <a:xfrm>
                <a:off x="5554638" y="1353037"/>
                <a:ext cx="249459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8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8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ko-KR" sz="2800" b="0" i="0" dirty="0" smtClean="0">
                              <a:latin typeface="Cambria Math" panose="02040503050406030204" pitchFamily="18" charset="0"/>
                            </a:rPr>
                            <m:t>t</m:t>
                          </m:r>
                          <m:r>
                            <a:rPr kumimoji="1" lang="en-US" altLang="ko-KR" sz="2800" b="0" i="0" dirty="0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  <m:r>
                        <a:rPr kumimoji="1" lang="en-US" altLang="ko-KR" sz="2800" b="0" i="0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ko-K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ko-KR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ko-KR" sz="2800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  <m:r>
                        <a:rPr kumimoji="1" lang="en-US" altLang="ko-KR" sz="2800" i="1" smtClean="0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kumimoji="1" lang="en-US" altLang="ko-KR" sz="28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E4CF9A4-6750-9D44-9C85-058797CDD0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4638" y="1353037"/>
                <a:ext cx="2494594" cy="523220"/>
              </a:xfrm>
              <a:prstGeom prst="rect">
                <a:avLst/>
              </a:prstGeom>
              <a:blipFill>
                <a:blip r:embed="rId3"/>
                <a:stretch>
                  <a:fillRect b="-1904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B823C60-D5DC-6D4B-8D37-6E1D56D7E58E}"/>
                  </a:ext>
                </a:extLst>
              </p:cNvPr>
              <p:cNvSpPr txBox="1"/>
              <p:nvPr/>
            </p:nvSpPr>
            <p:spPr>
              <a:xfrm>
                <a:off x="5554638" y="2905780"/>
                <a:ext cx="249459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8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8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ko-KR" sz="2800" b="0" i="0" dirty="0" smtClean="0">
                              <a:latin typeface="Cambria Math" panose="02040503050406030204" pitchFamily="18" charset="0"/>
                            </a:rPr>
                            <m:t>t</m:t>
                          </m:r>
                          <m:r>
                            <a:rPr kumimoji="1" lang="en-US" altLang="ko-KR" sz="2800" b="0" i="0" dirty="0" smtClean="0">
                              <a:latin typeface="Cambria Math" panose="02040503050406030204" pitchFamily="18" charset="0"/>
                            </a:rPr>
                            <m:t>+2</m:t>
                          </m:r>
                        </m:sub>
                      </m:sSub>
                      <m:r>
                        <a:rPr kumimoji="1" lang="en-US" altLang="ko-KR" sz="2800" b="0" i="0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ko-K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ko-KR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ko-KR" sz="2800" b="0" i="1" smtClean="0">
                              <a:latin typeface="Cambria Math" panose="02040503050406030204" pitchFamily="18" charset="0"/>
                            </a:rPr>
                            <m:t>+2</m:t>
                          </m:r>
                        </m:sub>
                      </m:sSub>
                      <m:r>
                        <a:rPr kumimoji="1" lang="en-US" altLang="ko-KR" sz="2800" i="1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kumimoji="1" lang="en-US" altLang="ko-KR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B823C60-D5DC-6D4B-8D37-6E1D56D7E5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4638" y="2905780"/>
                <a:ext cx="2494594" cy="523220"/>
              </a:xfrm>
              <a:prstGeom prst="rect">
                <a:avLst/>
              </a:prstGeom>
              <a:blipFill>
                <a:blip r:embed="rId4"/>
                <a:stretch>
                  <a:fillRect b="-1904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EEBC9E75-0FC9-0C49-B84B-3E95F496AF47}"/>
              </a:ext>
            </a:extLst>
          </p:cNvPr>
          <p:cNvSpPr txBox="1"/>
          <p:nvPr/>
        </p:nvSpPr>
        <p:spPr>
          <a:xfrm>
            <a:off x="6727715" y="2067853"/>
            <a:ext cx="3289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600" b="1" dirty="0"/>
              <a:t>⋮</a:t>
            </a:r>
            <a:endParaRPr kumimoji="1" lang="ko-KR" altLang="en-US" b="1" dirty="0"/>
          </a:p>
        </p:txBody>
      </p:sp>
      <p:sp>
        <p:nvSpPr>
          <p:cNvPr id="5" name="오른쪽 중괄호[R] 4">
            <a:extLst>
              <a:ext uri="{FF2B5EF4-FFF2-40B4-BE49-F238E27FC236}">
                <a16:creationId xmlns:a16="http://schemas.microsoft.com/office/drawing/2014/main" id="{96EEE48B-CB38-5345-B8B6-3B5E3167A616}"/>
              </a:ext>
            </a:extLst>
          </p:cNvPr>
          <p:cNvSpPr/>
          <p:nvPr/>
        </p:nvSpPr>
        <p:spPr>
          <a:xfrm>
            <a:off x="8229729" y="1614647"/>
            <a:ext cx="219919" cy="1773820"/>
          </a:xfrm>
          <a:prstGeom prst="rightBrace">
            <a:avLst>
              <a:gd name="adj1" fmla="val 52451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3516C5-CDAF-8642-86D8-D745805CB279}"/>
              </a:ext>
            </a:extLst>
          </p:cNvPr>
          <p:cNvSpPr txBox="1"/>
          <p:nvPr/>
        </p:nvSpPr>
        <p:spPr>
          <a:xfrm>
            <a:off x="8638031" y="2316891"/>
            <a:ext cx="532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4</a:t>
            </a:r>
            <a:r>
              <a:rPr kumimoji="1" lang="ko-KR" altLang="en-US" dirty="0"/>
              <a:t>개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79A592B-70F0-2241-A709-76B88A7D309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330"/>
          <a:stretch/>
        </p:blipFill>
        <p:spPr>
          <a:xfrm>
            <a:off x="636607" y="1299750"/>
            <a:ext cx="4151295" cy="5341791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E945FE3D-77E2-9E47-BCDE-8D91B625B471}"/>
              </a:ext>
            </a:extLst>
          </p:cNvPr>
          <p:cNvSpPr/>
          <p:nvPr/>
        </p:nvSpPr>
        <p:spPr>
          <a:xfrm>
            <a:off x="925086" y="1315419"/>
            <a:ext cx="996312" cy="5077901"/>
          </a:xfrm>
          <a:prstGeom prst="rect">
            <a:avLst/>
          </a:prstGeom>
          <a:noFill/>
          <a:ln w="63500">
            <a:solidFill>
              <a:srgbClr val="FF0000">
                <a:alpha val="53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9050FB4-99D6-8241-83DB-E51F228FA72B}"/>
              </a:ext>
            </a:extLst>
          </p:cNvPr>
          <p:cNvSpPr txBox="1"/>
          <p:nvPr/>
        </p:nvSpPr>
        <p:spPr>
          <a:xfrm>
            <a:off x="5554638" y="4233324"/>
            <a:ext cx="4777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매일 </a:t>
            </a:r>
            <a:r>
              <a:rPr kumimoji="1" lang="ko-KR" altLang="en-US" dirty="0">
                <a:solidFill>
                  <a:srgbClr val="C00000"/>
                </a:solidFill>
              </a:rPr>
              <a:t>늦게 일어나서</a:t>
            </a:r>
            <a:r>
              <a:rPr kumimoji="1" lang="ko-KR" altLang="en-US" dirty="0"/>
              <a:t> </a:t>
            </a:r>
            <a:r>
              <a:rPr kumimoji="1" lang="en-US" altLang="ko-KR" dirty="0"/>
              <a:t>_______</a:t>
            </a:r>
            <a:r>
              <a:rPr kumimoji="1" lang="ko-KR" altLang="en-US" dirty="0"/>
              <a:t> </a:t>
            </a:r>
            <a:r>
              <a:rPr kumimoji="1" lang="ko-KR" altLang="en-US" dirty="0" err="1">
                <a:solidFill>
                  <a:srgbClr val="C00000"/>
                </a:solidFill>
              </a:rPr>
              <a:t>안먹고</a:t>
            </a:r>
            <a:r>
              <a:rPr kumimoji="1" lang="ko-KR" altLang="en-US" dirty="0">
                <a:solidFill>
                  <a:srgbClr val="C00000"/>
                </a:solidFill>
              </a:rPr>
              <a:t> 출근한다</a:t>
            </a:r>
            <a:r>
              <a:rPr kumimoji="1" lang="en-US" altLang="ko-KR" dirty="0">
                <a:solidFill>
                  <a:srgbClr val="C00000"/>
                </a:solidFill>
              </a:rPr>
              <a:t>.</a:t>
            </a:r>
            <a:endParaRPr kumimoji="1" lang="ko-KR" alt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824200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BF8C8579-929D-9F44-BE0D-6133452BD71B}"/>
              </a:ext>
            </a:extLst>
          </p:cNvPr>
          <p:cNvSpPr txBox="1"/>
          <p:nvPr/>
        </p:nvSpPr>
        <p:spPr>
          <a:xfrm>
            <a:off x="284035" y="599599"/>
            <a:ext cx="29241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Word2Vec</a:t>
            </a:r>
            <a:r>
              <a:rPr kumimoji="1" lang="ko-KR" altLang="en-US" sz="2800" dirty="0"/>
              <a:t> </a:t>
            </a:r>
            <a:r>
              <a:rPr kumimoji="1" lang="en-US" altLang="ko-KR" sz="2800" dirty="0"/>
              <a:t>(CBOW)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EEF94A8-3EA5-E846-B0B0-EC7FAD26A759}"/>
                  </a:ext>
                </a:extLst>
              </p:cNvPr>
              <p:cNvSpPr txBox="1"/>
              <p:nvPr/>
            </p:nvSpPr>
            <p:spPr>
              <a:xfrm>
                <a:off x="5343238" y="3407036"/>
                <a:ext cx="98225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ko-KR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ko-KR" sz="3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kumimoji="1" lang="en-US" altLang="ko-KR" sz="3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kumimoji="1" lang="en-US" altLang="ko-KR" sz="32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EEF94A8-3EA5-E846-B0B0-EC7FAD26A7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3238" y="3407036"/>
                <a:ext cx="982256" cy="584775"/>
              </a:xfrm>
              <a:prstGeom prst="rect">
                <a:avLst/>
              </a:prstGeom>
              <a:blipFill>
                <a:blip r:embed="rId3"/>
                <a:stretch>
                  <a:fillRect b="-85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DD1D0B2-D69F-A846-BC47-8CCD1DA6A5EB}"/>
                  </a:ext>
                </a:extLst>
              </p:cNvPr>
              <p:cNvSpPr txBox="1"/>
              <p:nvPr/>
            </p:nvSpPr>
            <p:spPr>
              <a:xfrm>
                <a:off x="7933276" y="3447425"/>
                <a:ext cx="68319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kumimoji="1" lang="en-US" altLang="ko-KR" sz="32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DD1D0B2-D69F-A846-BC47-8CCD1DA6A5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3276" y="3447425"/>
                <a:ext cx="683199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0081989-B112-EC47-9B1F-1737FC3271C3}"/>
                  </a:ext>
                </a:extLst>
              </p:cNvPr>
              <p:cNvSpPr txBox="1"/>
              <p:nvPr/>
            </p:nvSpPr>
            <p:spPr>
              <a:xfrm>
                <a:off x="10354314" y="3407036"/>
                <a:ext cx="995850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32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ko-KR" sz="3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kumimoji="1" lang="en-US" altLang="ko-KR" sz="3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kumimoji="1" lang="en-US" altLang="ko-KR" sz="32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0081989-B112-EC47-9B1F-1737FC3271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54314" y="3407036"/>
                <a:ext cx="995850" cy="584775"/>
              </a:xfrm>
              <a:prstGeom prst="rect">
                <a:avLst/>
              </a:prstGeom>
              <a:blipFill>
                <a:blip r:embed="rId5"/>
                <a:stretch>
                  <a:fillRect b="-85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" name="그림 24">
            <a:extLst>
              <a:ext uri="{FF2B5EF4-FFF2-40B4-BE49-F238E27FC236}">
                <a16:creationId xmlns:a16="http://schemas.microsoft.com/office/drawing/2014/main" id="{FF1F173C-4E53-5747-B385-B3A1146B4DE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0330"/>
          <a:stretch/>
        </p:blipFill>
        <p:spPr>
          <a:xfrm>
            <a:off x="636607" y="1299750"/>
            <a:ext cx="4151295" cy="5341791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23BC9A7A-E4F6-1340-AD69-C3662136C1D2}"/>
              </a:ext>
            </a:extLst>
          </p:cNvPr>
          <p:cNvSpPr/>
          <p:nvPr/>
        </p:nvSpPr>
        <p:spPr>
          <a:xfrm>
            <a:off x="925086" y="1315419"/>
            <a:ext cx="996312" cy="5077901"/>
          </a:xfrm>
          <a:prstGeom prst="rect">
            <a:avLst/>
          </a:prstGeom>
          <a:noFill/>
          <a:ln w="63500">
            <a:solidFill>
              <a:srgbClr val="FF0000">
                <a:alpha val="53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48E346B-7FE8-3845-A428-965BEE42ED6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44834" y="1428268"/>
            <a:ext cx="7155717" cy="1592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8286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EEE99D6-D6C0-A84C-8E17-AC2776C174D8}"/>
              </a:ext>
            </a:extLst>
          </p:cNvPr>
          <p:cNvSpPr txBox="1"/>
          <p:nvPr/>
        </p:nvSpPr>
        <p:spPr>
          <a:xfrm>
            <a:off x="284035" y="599599"/>
            <a:ext cx="32489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Data Representation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C09BA4-67EC-C14E-815E-6BB6A5522919}"/>
              </a:ext>
            </a:extLst>
          </p:cNvPr>
          <p:cNvSpPr txBox="1"/>
          <p:nvPr/>
        </p:nvSpPr>
        <p:spPr>
          <a:xfrm>
            <a:off x="1568101" y="4917140"/>
            <a:ext cx="1248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Image Data</a:t>
            </a:r>
            <a:endParaRPr kumimoji="1"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53A1828-7C19-554D-8033-E904ED6B11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247" y="2238849"/>
            <a:ext cx="2560321" cy="2560321"/>
          </a:xfrm>
          <a:prstGeom prst="rect">
            <a:avLst/>
          </a:prstGeom>
        </p:spPr>
      </p:pic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3340C43E-A283-B24B-A65E-6A14A8EEF7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7876562"/>
              </p:ext>
            </p:extLst>
          </p:nvPr>
        </p:nvGraphicFramePr>
        <p:xfrm>
          <a:off x="5475283" y="2238850"/>
          <a:ext cx="2560320" cy="256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4086217142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879489078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17689578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4200656769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470374424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412472885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352710825"/>
                    </a:ext>
                  </a:extLst>
                </a:gridCol>
              </a:tblGrid>
              <a:tr h="257851"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0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88103271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1" dirty="0">
                          <a:solidFill>
                            <a:srgbClr val="C00000"/>
                          </a:solidFill>
                        </a:rPr>
                        <a:t>1</a:t>
                      </a:r>
                      <a:endParaRPr lang="ko-KR" altLang="en-US" b="1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1" dirty="0">
                          <a:solidFill>
                            <a:srgbClr val="C00000"/>
                          </a:solidFill>
                        </a:rPr>
                        <a:t>1</a:t>
                      </a:r>
                      <a:endParaRPr lang="ko-KR" altLang="en-US" b="1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1</a:t>
                      </a:r>
                      <a:endParaRPr kumimoji="0" lang="ko-KR" alt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Calibri" panose="020F0502020204030204"/>
                        <a:ea typeface="맑은 고딕" panose="020B0503020000020004" pitchFamily="34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1</a:t>
                      </a:r>
                      <a:endParaRPr kumimoji="0" lang="ko-KR" alt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Calibri" panose="020F0502020204030204"/>
                        <a:ea typeface="맑은 고딕" panose="020B0503020000020004" pitchFamily="34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>
                          <a:solidFill>
                            <a:srgbClr val="C00000"/>
                          </a:solidFill>
                        </a:rPr>
                        <a:t>1</a:t>
                      </a:r>
                      <a:endParaRPr lang="ko-KR" altLang="en-US" b="1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89918269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1" dirty="0">
                          <a:solidFill>
                            <a:srgbClr val="C00000"/>
                          </a:solidFill>
                        </a:rPr>
                        <a:t>1</a:t>
                      </a: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맑은 고딕" panose="020B0503020000020004" pitchFamily="34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Calibri" panose="020F0502020204030204"/>
                        <a:ea typeface="맑은 고딕" panose="020B0503020000020004" pitchFamily="34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2035755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0</a:t>
                      </a: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맑은 고딕" panose="020B0503020000020004" pitchFamily="34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1" dirty="0">
                          <a:solidFill>
                            <a:srgbClr val="C00000"/>
                          </a:solidFill>
                        </a:rPr>
                        <a:t>1</a:t>
                      </a:r>
                      <a:endParaRPr lang="ko-KR" altLang="en-US" b="1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1</a:t>
                      </a:r>
                      <a:endParaRPr kumimoji="0" lang="ko-KR" alt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Calibri" panose="020F0502020204030204"/>
                        <a:ea typeface="맑은 고딕" panose="020B0503020000020004" pitchFamily="34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0</a:t>
                      </a: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맑은 고딕" panose="020B0503020000020004" pitchFamily="34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0</a:t>
                      </a: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맑은 고딕" panose="020B0503020000020004" pitchFamily="34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3026979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0</a:t>
                      </a: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맑은 고딕" panose="020B0503020000020004" pitchFamily="34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Calibri" panose="020F0502020204030204"/>
                        <a:ea typeface="맑은 고딕" panose="020B0503020000020004" pitchFamily="34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1" dirty="0">
                          <a:solidFill>
                            <a:srgbClr val="C00000"/>
                          </a:solidFill>
                        </a:rPr>
                        <a:t>1</a:t>
                      </a:r>
                      <a:endParaRPr lang="ko-KR" altLang="en-US" b="1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1" dirty="0">
                          <a:solidFill>
                            <a:srgbClr val="C00000"/>
                          </a:solidFill>
                        </a:rPr>
                        <a:t>1</a:t>
                      </a:r>
                      <a:endParaRPr lang="ko-KR" altLang="en-US" b="1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0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8289346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0</a:t>
                      </a: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맑은 고딕" panose="020B0503020000020004" pitchFamily="34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0</a:t>
                      </a: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맑은 고딕" panose="020B0503020000020004" pitchFamily="34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0</a:t>
                      </a: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맑은 고딕" panose="020B0503020000020004" pitchFamily="34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>
                          <a:solidFill>
                            <a:srgbClr val="C00000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0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0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0546733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1</a:t>
                      </a: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Calibri" panose="020F0502020204030204"/>
                        <a:ea typeface="맑은 고딕" panose="020B0503020000020004" pitchFamily="34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>
                          <a:solidFill>
                            <a:srgbClr val="C00000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>
                          <a:solidFill>
                            <a:srgbClr val="C00000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0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0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9361683"/>
                  </a:ext>
                </a:extLst>
              </a:tr>
            </a:tbl>
          </a:graphicData>
        </a:graphic>
      </p:graphicFrame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F27306A3-8321-EF41-AC12-A47D00BE5FC2}"/>
              </a:ext>
            </a:extLst>
          </p:cNvPr>
          <p:cNvCxnSpPr>
            <a:cxnSpLocks/>
          </p:cNvCxnSpPr>
          <p:nvPr/>
        </p:nvCxnSpPr>
        <p:spPr>
          <a:xfrm>
            <a:off x="3756211" y="3523129"/>
            <a:ext cx="15329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AB6F387-4875-AB48-91AB-5B38F2F40048}"/>
              </a:ext>
            </a:extLst>
          </p:cNvPr>
          <p:cNvSpPr txBox="1"/>
          <p:nvPr/>
        </p:nvSpPr>
        <p:spPr>
          <a:xfrm>
            <a:off x="3658249" y="2782669"/>
            <a:ext cx="16453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b="1" dirty="0">
                <a:solidFill>
                  <a:srgbClr val="C00000"/>
                </a:solidFill>
              </a:rPr>
              <a:t>Data</a:t>
            </a:r>
          </a:p>
          <a:p>
            <a:pPr algn="ctr"/>
            <a:r>
              <a:rPr kumimoji="1" lang="en-US" altLang="ko-KR" b="1" dirty="0">
                <a:solidFill>
                  <a:srgbClr val="C00000"/>
                </a:solidFill>
              </a:rPr>
              <a:t>Representation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D836308-5A25-D24B-BFE2-D3F452424756}"/>
              </a:ext>
            </a:extLst>
          </p:cNvPr>
          <p:cNvSpPr txBox="1"/>
          <p:nvPr/>
        </p:nvSpPr>
        <p:spPr>
          <a:xfrm>
            <a:off x="6499025" y="4963306"/>
            <a:ext cx="7997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/>
              <a:t>7 x 7</a:t>
            </a:r>
          </a:p>
          <a:p>
            <a:pPr algn="ctr"/>
            <a:r>
              <a:rPr kumimoji="1" lang="en-US" altLang="ko-KR" dirty="0"/>
              <a:t>Matrix</a:t>
            </a:r>
            <a:endParaRPr kumimoji="1" lang="ko-KR" altLang="en-US" dirty="0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077B1DD1-5316-654F-9709-A684B2C8996E}"/>
              </a:ext>
            </a:extLst>
          </p:cNvPr>
          <p:cNvCxnSpPr>
            <a:cxnSpLocks/>
          </p:cNvCxnSpPr>
          <p:nvPr/>
        </p:nvCxnSpPr>
        <p:spPr>
          <a:xfrm>
            <a:off x="8193741" y="3399776"/>
            <a:ext cx="117437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9347ACD3-DA49-AD48-B274-EC89C850315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1576" r="20140"/>
          <a:stretch/>
        </p:blipFill>
        <p:spPr>
          <a:xfrm>
            <a:off x="9663453" y="2238849"/>
            <a:ext cx="1911602" cy="3034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58731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BD5F4387-6F14-7846-B0C1-CE568FF9E2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330"/>
          <a:stretch/>
        </p:blipFill>
        <p:spPr>
          <a:xfrm>
            <a:off x="636607" y="1299750"/>
            <a:ext cx="4151295" cy="534179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F8C8579-929D-9F44-BE0D-6133452BD71B}"/>
              </a:ext>
            </a:extLst>
          </p:cNvPr>
          <p:cNvSpPr txBox="1"/>
          <p:nvPr/>
        </p:nvSpPr>
        <p:spPr>
          <a:xfrm>
            <a:off x="284035" y="599599"/>
            <a:ext cx="29241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Word2Vec</a:t>
            </a:r>
            <a:r>
              <a:rPr kumimoji="1" lang="ko-KR" altLang="en-US" sz="2800" dirty="0"/>
              <a:t> </a:t>
            </a:r>
            <a:r>
              <a:rPr kumimoji="1" lang="en-US" altLang="ko-KR" sz="2800" dirty="0"/>
              <a:t>(CBOW)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D7703F3-DDA0-C14B-A3B8-446968F49390}"/>
              </a:ext>
            </a:extLst>
          </p:cNvPr>
          <p:cNvSpPr/>
          <p:nvPr/>
        </p:nvSpPr>
        <p:spPr>
          <a:xfrm>
            <a:off x="925086" y="1315419"/>
            <a:ext cx="996312" cy="5077901"/>
          </a:xfrm>
          <a:prstGeom prst="rect">
            <a:avLst/>
          </a:prstGeom>
          <a:noFill/>
          <a:ln w="63500">
            <a:solidFill>
              <a:srgbClr val="FF0000">
                <a:alpha val="53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48E346B-7FE8-3845-A428-965BEE42ED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4834" y="1428268"/>
            <a:ext cx="7155717" cy="159272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E520BEB-C4E4-9247-98DE-F5DBE380869E}"/>
                  </a:ext>
                </a:extLst>
              </p:cNvPr>
              <p:cNvSpPr txBox="1"/>
              <p:nvPr/>
            </p:nvSpPr>
            <p:spPr>
              <a:xfrm>
                <a:off x="5343238" y="3407036"/>
                <a:ext cx="98225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ko-KR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ko-KR" sz="3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kumimoji="1" lang="en-US" altLang="ko-KR" sz="3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kumimoji="1" lang="en-US" altLang="ko-KR" sz="32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E520BEB-C4E4-9247-98DE-F5DBE38086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3238" y="3407036"/>
                <a:ext cx="982256" cy="584775"/>
              </a:xfrm>
              <a:prstGeom prst="rect">
                <a:avLst/>
              </a:prstGeom>
              <a:blipFill>
                <a:blip r:embed="rId5"/>
                <a:stretch>
                  <a:fillRect b="-85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01B9137-5350-7A4E-B404-B1D03981E8E7}"/>
                  </a:ext>
                </a:extLst>
              </p:cNvPr>
              <p:cNvSpPr txBox="1"/>
              <p:nvPr/>
            </p:nvSpPr>
            <p:spPr>
              <a:xfrm>
                <a:off x="7933276" y="3447425"/>
                <a:ext cx="68319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kumimoji="1" lang="en-US" altLang="ko-KR" sz="32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01B9137-5350-7A4E-B404-B1D03981E8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3276" y="3447425"/>
                <a:ext cx="683199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D7E2C4B-361D-9C4E-B939-061FEAF1CCBC}"/>
                  </a:ext>
                </a:extLst>
              </p:cNvPr>
              <p:cNvSpPr txBox="1"/>
              <p:nvPr/>
            </p:nvSpPr>
            <p:spPr>
              <a:xfrm>
                <a:off x="10354314" y="3407036"/>
                <a:ext cx="995850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32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ko-KR" sz="3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kumimoji="1" lang="en-US" altLang="ko-KR" sz="3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kumimoji="1" lang="en-US" altLang="ko-KR" sz="32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D7E2C4B-361D-9C4E-B939-061FEAF1CC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54314" y="3407036"/>
                <a:ext cx="995850" cy="584775"/>
              </a:xfrm>
              <a:prstGeom prst="rect">
                <a:avLst/>
              </a:prstGeom>
              <a:blipFill>
                <a:blip r:embed="rId7"/>
                <a:stretch>
                  <a:fillRect b="-85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FC858B0-F481-244C-8532-B64F64913E69}"/>
                  </a:ext>
                </a:extLst>
              </p:cNvPr>
              <p:cNvSpPr txBox="1"/>
              <p:nvPr/>
            </p:nvSpPr>
            <p:spPr>
              <a:xfrm>
                <a:off x="5386102" y="4212412"/>
                <a:ext cx="86074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(1, </m:t>
                      </m:r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en-US" altLang="ko-KR" sz="20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FC858B0-F481-244C-8532-B64F64913E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6102" y="4212412"/>
                <a:ext cx="860748" cy="400110"/>
              </a:xfrm>
              <a:prstGeom prst="rect">
                <a:avLst/>
              </a:prstGeom>
              <a:blipFill>
                <a:blip r:embed="rId8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27A8F65-60D9-9747-8214-804A1ADDCF60}"/>
                  </a:ext>
                </a:extLst>
              </p:cNvPr>
              <p:cNvSpPr txBox="1"/>
              <p:nvPr/>
            </p:nvSpPr>
            <p:spPr>
              <a:xfrm>
                <a:off x="7819293" y="4212412"/>
                <a:ext cx="91191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en-US" altLang="ko-KR" sz="20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27A8F65-60D9-9747-8214-804A1ADDCF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9293" y="4212412"/>
                <a:ext cx="911916" cy="400110"/>
              </a:xfrm>
              <a:prstGeom prst="rect">
                <a:avLst/>
              </a:prstGeom>
              <a:blipFill>
                <a:blip r:embed="rId9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C85D336-F5B3-BE4C-8478-CB939CC077EE}"/>
                  </a:ext>
                </a:extLst>
              </p:cNvPr>
              <p:cNvSpPr txBox="1"/>
              <p:nvPr/>
            </p:nvSpPr>
            <p:spPr>
              <a:xfrm>
                <a:off x="10236572" y="4212412"/>
                <a:ext cx="88614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(1, </m:t>
                      </m:r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en-US" altLang="ko-KR" sz="20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C85D336-F5B3-BE4C-8478-CB939CC077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36572" y="4212412"/>
                <a:ext cx="886140" cy="400110"/>
              </a:xfrm>
              <a:prstGeom prst="rect">
                <a:avLst/>
              </a:prstGeom>
              <a:blipFill>
                <a:blip r:embed="rId10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891670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BF8C8579-929D-9F44-BE0D-6133452BD71B}"/>
              </a:ext>
            </a:extLst>
          </p:cNvPr>
          <p:cNvSpPr txBox="1"/>
          <p:nvPr/>
        </p:nvSpPr>
        <p:spPr>
          <a:xfrm>
            <a:off x="284035" y="599599"/>
            <a:ext cx="29241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Word2Vec</a:t>
            </a:r>
            <a:r>
              <a:rPr kumimoji="1" lang="ko-KR" altLang="en-US" sz="2800" dirty="0"/>
              <a:t> </a:t>
            </a:r>
            <a:r>
              <a:rPr kumimoji="1" lang="en-US" altLang="ko-KR" sz="2800" dirty="0"/>
              <a:t>(CBOW)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24949C2-8504-0E4A-9B93-B28561D71B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330"/>
          <a:stretch/>
        </p:blipFill>
        <p:spPr>
          <a:xfrm>
            <a:off x="636607" y="1299750"/>
            <a:ext cx="4151295" cy="5341791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2D7703F3-DDA0-C14B-A3B8-446968F49390}"/>
              </a:ext>
            </a:extLst>
          </p:cNvPr>
          <p:cNvSpPr/>
          <p:nvPr/>
        </p:nvSpPr>
        <p:spPr>
          <a:xfrm>
            <a:off x="1839486" y="3009416"/>
            <a:ext cx="637496" cy="1863525"/>
          </a:xfrm>
          <a:prstGeom prst="rect">
            <a:avLst/>
          </a:prstGeom>
          <a:noFill/>
          <a:ln w="63500">
            <a:solidFill>
              <a:srgbClr val="FF0000">
                <a:alpha val="53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8526456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BF8C8579-929D-9F44-BE0D-6133452BD71B}"/>
              </a:ext>
            </a:extLst>
          </p:cNvPr>
          <p:cNvSpPr txBox="1"/>
          <p:nvPr/>
        </p:nvSpPr>
        <p:spPr>
          <a:xfrm>
            <a:off x="284035" y="599599"/>
            <a:ext cx="29241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Word2Vec</a:t>
            </a:r>
            <a:r>
              <a:rPr kumimoji="1" lang="ko-KR" altLang="en-US" sz="2800" dirty="0"/>
              <a:t> </a:t>
            </a:r>
            <a:r>
              <a:rPr kumimoji="1" lang="en-US" altLang="ko-KR" sz="2800" dirty="0"/>
              <a:t>(CBOW)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24949C2-8504-0E4A-9B93-B28561D71B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330"/>
          <a:stretch/>
        </p:blipFill>
        <p:spPr>
          <a:xfrm>
            <a:off x="636607" y="1299750"/>
            <a:ext cx="4151295" cy="5341791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2D7703F3-DDA0-C14B-A3B8-446968F49390}"/>
              </a:ext>
            </a:extLst>
          </p:cNvPr>
          <p:cNvSpPr/>
          <p:nvPr/>
        </p:nvSpPr>
        <p:spPr>
          <a:xfrm>
            <a:off x="1839486" y="3009416"/>
            <a:ext cx="637496" cy="1863525"/>
          </a:xfrm>
          <a:prstGeom prst="rect">
            <a:avLst/>
          </a:prstGeom>
          <a:noFill/>
          <a:ln w="63500">
            <a:solidFill>
              <a:srgbClr val="FF0000">
                <a:alpha val="53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029030C-4DF5-0842-9303-633E97849721}"/>
                  </a:ext>
                </a:extLst>
              </p:cNvPr>
              <p:cNvSpPr txBox="1"/>
              <p:nvPr/>
            </p:nvSpPr>
            <p:spPr>
              <a:xfrm>
                <a:off x="6987165" y="3301676"/>
                <a:ext cx="228819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ko-KR" altLang="en-US" sz="2400" dirty="0"/>
                  <a:t>하나의 </a:t>
                </a:r>
                <a:r>
                  <a:rPr kumimoji="1" lang="en-US" altLang="ko-KR" sz="2400" dirty="0"/>
                  <a:t>vector </a:t>
                </a:r>
                <a14:m>
                  <m:oMath xmlns:m="http://schemas.openxmlformats.org/officeDocument/2006/math">
                    <m:r>
                      <a:rPr kumimoji="1" lang="en-US" altLang="ko-KR" sz="2400" b="1" i="1" smtClean="0"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r>
                  <a:rPr kumimoji="1" lang="en-US" altLang="ko-KR" sz="2400" dirty="0"/>
                  <a:t> </a:t>
                </a:r>
                <a:endParaRPr kumimoji="1" lang="ko-KR" altLang="en-US" sz="2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029030C-4DF5-0842-9303-633E978497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7165" y="3301676"/>
                <a:ext cx="2288191" cy="461665"/>
              </a:xfrm>
              <a:prstGeom prst="rect">
                <a:avLst/>
              </a:prstGeom>
              <a:blipFill>
                <a:blip r:embed="rId4"/>
                <a:stretch>
                  <a:fillRect l="-3867" t="-13514" b="-297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50A206DF-FACB-6C4B-A7DE-53D7B4AAFA37}"/>
              </a:ext>
            </a:extLst>
          </p:cNvPr>
          <p:cNvCxnSpPr/>
          <p:nvPr/>
        </p:nvCxnSpPr>
        <p:spPr>
          <a:xfrm>
            <a:off x="8131261" y="2095018"/>
            <a:ext cx="0" cy="91439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864ABA5-FA60-4842-A469-03C7AF98D97D}"/>
                  </a:ext>
                </a:extLst>
              </p:cNvPr>
              <p:cNvSpPr txBox="1"/>
              <p:nvPr/>
            </p:nvSpPr>
            <p:spPr>
              <a:xfrm>
                <a:off x="5930370" y="1404615"/>
                <a:ext cx="456015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ko-KR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kumimoji="1" lang="en-US" altLang="ko-KR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kumimoji="1" lang="en-US" altLang="ko-KR" sz="2800" b="0" i="1" smtClean="0">
                          <a:latin typeface="Cambria Math" panose="02040503050406030204" pitchFamily="18" charset="0"/>
                        </a:rPr>
                        <m:t>, …, </m:t>
                      </m:r>
                      <m:sSub>
                        <m:sSubPr>
                          <m:ctrlPr>
                            <a:rPr kumimoji="1" lang="en-US" altLang="ko-K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ko-KR" sz="2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kumimoji="1" lang="en-US" altLang="ko-KR" sz="28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kumimoji="1" lang="en-US" altLang="ko-K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ko-KR" sz="28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kumimoji="1" lang="en-US" altLang="ko-KR" sz="2800" b="0" i="1" smtClean="0">
                          <a:latin typeface="Cambria Math" panose="02040503050406030204" pitchFamily="18" charset="0"/>
                        </a:rPr>
                        <m:t>, …, </m:t>
                      </m:r>
                      <m:sSub>
                        <m:sSubPr>
                          <m:ctrlPr>
                            <a:rPr kumimoji="1" lang="en-US" altLang="ko-K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ko-KR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kumimoji="1" lang="en-US" altLang="ko-KR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kumimoji="1" lang="en-US" altLang="ko-KR" sz="2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864ABA5-FA60-4842-A469-03C7AF98D9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0370" y="1404615"/>
                <a:ext cx="4560159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8830574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BF8C8579-929D-9F44-BE0D-6133452BD71B}"/>
              </a:ext>
            </a:extLst>
          </p:cNvPr>
          <p:cNvSpPr txBox="1"/>
          <p:nvPr/>
        </p:nvSpPr>
        <p:spPr>
          <a:xfrm>
            <a:off x="284035" y="599599"/>
            <a:ext cx="29241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Word2Vec</a:t>
            </a:r>
            <a:r>
              <a:rPr kumimoji="1" lang="ko-KR" altLang="en-US" sz="2800" dirty="0"/>
              <a:t> </a:t>
            </a:r>
            <a:r>
              <a:rPr kumimoji="1" lang="en-US" altLang="ko-KR" sz="2800" dirty="0"/>
              <a:t>(CBOW)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24949C2-8504-0E4A-9B93-B28561D71B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330"/>
          <a:stretch/>
        </p:blipFill>
        <p:spPr>
          <a:xfrm>
            <a:off x="636607" y="1299750"/>
            <a:ext cx="4151295" cy="5341791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2D7703F3-DDA0-C14B-A3B8-446968F49390}"/>
              </a:ext>
            </a:extLst>
          </p:cNvPr>
          <p:cNvSpPr/>
          <p:nvPr/>
        </p:nvSpPr>
        <p:spPr>
          <a:xfrm>
            <a:off x="1839486" y="3009416"/>
            <a:ext cx="637496" cy="1863525"/>
          </a:xfrm>
          <a:prstGeom prst="rect">
            <a:avLst/>
          </a:prstGeom>
          <a:noFill/>
          <a:ln w="63500">
            <a:solidFill>
              <a:srgbClr val="FF0000">
                <a:alpha val="53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4C17A71-8590-5E48-B3E8-9C9763DFEEAD}"/>
                  </a:ext>
                </a:extLst>
              </p:cNvPr>
              <p:cNvSpPr txBox="1"/>
              <p:nvPr/>
            </p:nvSpPr>
            <p:spPr>
              <a:xfrm>
                <a:off x="5930370" y="1404615"/>
                <a:ext cx="456015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ko-KR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kumimoji="1" lang="en-US" altLang="ko-KR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kumimoji="1" lang="en-US" altLang="ko-KR" sz="2800" b="0" i="1" smtClean="0">
                          <a:latin typeface="Cambria Math" panose="02040503050406030204" pitchFamily="18" charset="0"/>
                        </a:rPr>
                        <m:t>, …, </m:t>
                      </m:r>
                      <m:sSub>
                        <m:sSubPr>
                          <m:ctrlPr>
                            <a:rPr kumimoji="1" lang="en-US" altLang="ko-K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ko-KR" sz="2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kumimoji="1" lang="en-US" altLang="ko-KR" sz="28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kumimoji="1" lang="en-US" altLang="ko-K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ko-KR" sz="28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kumimoji="1" lang="en-US" altLang="ko-KR" sz="2800" b="0" i="1" smtClean="0">
                          <a:latin typeface="Cambria Math" panose="02040503050406030204" pitchFamily="18" charset="0"/>
                        </a:rPr>
                        <m:t>, …, </m:t>
                      </m:r>
                      <m:sSub>
                        <m:sSubPr>
                          <m:ctrlPr>
                            <a:rPr kumimoji="1" lang="en-US" altLang="ko-K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ko-KR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kumimoji="1" lang="en-US" altLang="ko-KR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kumimoji="1" lang="en-US" altLang="ko-KR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4C17A71-8590-5E48-B3E8-9C9763DFEE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0370" y="1404615"/>
                <a:ext cx="4560159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029030C-4DF5-0842-9303-633E97849721}"/>
                  </a:ext>
                </a:extLst>
              </p:cNvPr>
              <p:cNvSpPr txBox="1"/>
              <p:nvPr/>
            </p:nvSpPr>
            <p:spPr>
              <a:xfrm>
                <a:off x="6987165" y="3301676"/>
                <a:ext cx="228819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ko-KR" altLang="en-US" sz="2400" dirty="0"/>
                  <a:t>하나의 </a:t>
                </a:r>
                <a:r>
                  <a:rPr kumimoji="1" lang="en-US" altLang="ko-KR" sz="2400" dirty="0"/>
                  <a:t>vector </a:t>
                </a:r>
                <a14:m>
                  <m:oMath xmlns:m="http://schemas.openxmlformats.org/officeDocument/2006/math">
                    <m:r>
                      <a:rPr kumimoji="1" lang="en-US" altLang="ko-KR" sz="2400" b="1" i="1" smtClean="0"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r>
                  <a:rPr kumimoji="1" lang="en-US" altLang="ko-KR" sz="2400" dirty="0"/>
                  <a:t> </a:t>
                </a:r>
                <a:endParaRPr kumimoji="1" lang="ko-KR" altLang="en-US" sz="2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029030C-4DF5-0842-9303-633E978497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7165" y="3301676"/>
                <a:ext cx="2288191" cy="461665"/>
              </a:xfrm>
              <a:prstGeom prst="rect">
                <a:avLst/>
              </a:prstGeom>
              <a:blipFill>
                <a:blip r:embed="rId5"/>
                <a:stretch>
                  <a:fillRect l="-3867" t="-13514" b="-297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50A206DF-FACB-6C4B-A7DE-53D7B4AAFA37}"/>
              </a:ext>
            </a:extLst>
          </p:cNvPr>
          <p:cNvCxnSpPr/>
          <p:nvPr/>
        </p:nvCxnSpPr>
        <p:spPr>
          <a:xfrm>
            <a:off x="8131261" y="2095018"/>
            <a:ext cx="0" cy="91439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5E0EF99-5269-6A4B-8B39-FDED7A553F14}"/>
              </a:ext>
            </a:extLst>
          </p:cNvPr>
          <p:cNvSpPr txBox="1"/>
          <p:nvPr/>
        </p:nvSpPr>
        <p:spPr>
          <a:xfrm>
            <a:off x="8322197" y="236755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rgbClr val="C00000"/>
                </a:solidFill>
              </a:rPr>
              <a:t>평균</a:t>
            </a:r>
          </a:p>
        </p:txBody>
      </p:sp>
    </p:spTree>
    <p:extLst>
      <p:ext uri="{BB962C8B-B14F-4D97-AF65-F5344CB8AC3E}">
        <p14:creationId xmlns:p14="http://schemas.microsoft.com/office/powerpoint/2010/main" val="3317056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BF8C8579-929D-9F44-BE0D-6133452BD71B}"/>
              </a:ext>
            </a:extLst>
          </p:cNvPr>
          <p:cNvSpPr txBox="1"/>
          <p:nvPr/>
        </p:nvSpPr>
        <p:spPr>
          <a:xfrm>
            <a:off x="284035" y="599599"/>
            <a:ext cx="29241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Word2Vec</a:t>
            </a:r>
            <a:r>
              <a:rPr kumimoji="1" lang="ko-KR" altLang="en-US" sz="2800" dirty="0"/>
              <a:t> </a:t>
            </a:r>
            <a:r>
              <a:rPr kumimoji="1" lang="en-US" altLang="ko-KR" sz="2800" dirty="0"/>
              <a:t>(CBOW)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24949C2-8504-0E4A-9B93-B28561D71B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330"/>
          <a:stretch/>
        </p:blipFill>
        <p:spPr>
          <a:xfrm>
            <a:off x="636607" y="1299750"/>
            <a:ext cx="4151295" cy="5341791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2D7703F3-DDA0-C14B-A3B8-446968F49390}"/>
              </a:ext>
            </a:extLst>
          </p:cNvPr>
          <p:cNvSpPr/>
          <p:nvPr/>
        </p:nvSpPr>
        <p:spPr>
          <a:xfrm>
            <a:off x="1839486" y="3009416"/>
            <a:ext cx="637496" cy="1863525"/>
          </a:xfrm>
          <a:prstGeom prst="rect">
            <a:avLst/>
          </a:prstGeom>
          <a:noFill/>
          <a:ln w="63500">
            <a:solidFill>
              <a:srgbClr val="FF0000">
                <a:alpha val="53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4C17A71-8590-5E48-B3E8-9C9763DFEEAD}"/>
                  </a:ext>
                </a:extLst>
              </p:cNvPr>
              <p:cNvSpPr txBox="1"/>
              <p:nvPr/>
            </p:nvSpPr>
            <p:spPr>
              <a:xfrm>
                <a:off x="5930370" y="1404615"/>
                <a:ext cx="442871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ko-KR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kumimoji="1" lang="en-US" altLang="ko-KR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kumimoji="1" lang="en-US" altLang="ko-KR" sz="2800" b="0" i="1" smtClean="0">
                          <a:latin typeface="Cambria Math" panose="02040503050406030204" pitchFamily="18" charset="0"/>
                        </a:rPr>
                        <m:t>, …, </m:t>
                      </m:r>
                      <m:sSub>
                        <m:sSubPr>
                          <m:ctrlPr>
                            <a:rPr kumimoji="1" lang="en-US" altLang="ko-K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ko-KR" sz="2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kumimoji="1" lang="en-US" altLang="ko-KR" sz="28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kumimoji="1" lang="en-US" altLang="ko-K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ko-KR" sz="28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kumimoji="1" lang="en-US" altLang="ko-KR" sz="2800" b="0" i="1" smtClean="0">
                          <a:latin typeface="Cambria Math" panose="02040503050406030204" pitchFamily="18" charset="0"/>
                        </a:rPr>
                        <m:t>, …, </m:t>
                      </m:r>
                      <m:sSub>
                        <m:sSubPr>
                          <m:ctrlPr>
                            <a:rPr kumimoji="1" lang="en-US" altLang="ko-K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ko-KR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kumimoji="1" lang="en-US" altLang="ko-KR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kumimoji="1" lang="en-US" altLang="ko-KR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4C17A71-8590-5E48-B3E8-9C9763DFEE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0370" y="1404615"/>
                <a:ext cx="4428713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029030C-4DF5-0842-9303-633E97849721}"/>
                  </a:ext>
                </a:extLst>
              </p:cNvPr>
              <p:cNvSpPr txBox="1"/>
              <p:nvPr/>
            </p:nvSpPr>
            <p:spPr>
              <a:xfrm>
                <a:off x="5253806" y="3449132"/>
                <a:ext cx="6030369" cy="7936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ko-K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R" sz="2400" b="0" i="1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kumimoji="1" lang="en-US" altLang="ko-KR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1" lang="en-US" altLang="ko-KR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4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1" lang="en-US" altLang="ko-KR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kumimoji="1" lang="en-US" altLang="ko-KR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kumimoji="1" lang="en-US" altLang="ko-KR" sz="24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kumimoji="1" lang="en-US" altLang="ko-KR" sz="2400" b="0" i="1" smtClean="0">
                              <a:latin typeface="Cambria Math" panose="02040503050406030204" pitchFamily="18" charset="0"/>
                            </a:rPr>
                            <m:t>+…+</m:t>
                          </m:r>
                          <m:sSub>
                            <m:sSubPr>
                              <m:ctrlPr>
                                <a:rPr kumimoji="1" lang="en-US" altLang="ko-K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4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1" lang="en-US" altLang="ko-KR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kumimoji="1" lang="en-US" altLang="ko-KR" sz="2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kumimoji="1" lang="en-US" altLang="ko-KR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kumimoji="1" lang="en-US" altLang="ko-K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4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1" lang="en-US" altLang="ko-KR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kumimoji="1" lang="en-US" altLang="ko-KR" sz="24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kumimoji="1" lang="en-US" altLang="ko-KR" sz="2400" b="0" i="1" smtClean="0">
                              <a:latin typeface="Cambria Math" panose="02040503050406030204" pitchFamily="18" charset="0"/>
                            </a:rPr>
                            <m:t>+…+</m:t>
                          </m:r>
                          <m:sSub>
                            <m:sSubPr>
                              <m:ctrlPr>
                                <a:rPr kumimoji="1" lang="en-US" altLang="ko-K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4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1" lang="en-US" altLang="ko-KR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kumimoji="1" lang="en-US" altLang="ko-KR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kumimoji="1" lang="en-US" altLang="ko-KR" sz="24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kumimoji="1" lang="en-US" altLang="ko-KR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kumimoji="1" lang="en-US" altLang="ko-KR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kumimoji="1" lang="en-US" altLang="ko-KR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</m:oMath>
                  </m:oMathPara>
                </a14:m>
                <a:endParaRPr kumimoji="1" lang="ko-KR" altLang="en-US" sz="2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029030C-4DF5-0842-9303-633E978497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3806" y="3449132"/>
                <a:ext cx="6030369" cy="793615"/>
              </a:xfrm>
              <a:prstGeom prst="rect">
                <a:avLst/>
              </a:prstGeom>
              <a:blipFill>
                <a:blip r:embed="rId5"/>
                <a:stretch>
                  <a:fillRect t="-1587" b="-476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50A206DF-FACB-6C4B-A7DE-53D7B4AAFA37}"/>
              </a:ext>
            </a:extLst>
          </p:cNvPr>
          <p:cNvCxnSpPr/>
          <p:nvPr/>
        </p:nvCxnSpPr>
        <p:spPr>
          <a:xfrm>
            <a:off x="8131261" y="2095018"/>
            <a:ext cx="0" cy="91439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5E0EF99-5269-6A4B-8B39-FDED7A553F14}"/>
              </a:ext>
            </a:extLst>
          </p:cNvPr>
          <p:cNvSpPr txBox="1"/>
          <p:nvPr/>
        </p:nvSpPr>
        <p:spPr>
          <a:xfrm>
            <a:off x="8322197" y="236755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rgbClr val="C00000"/>
                </a:solidFill>
              </a:rPr>
              <a:t>평균</a:t>
            </a:r>
          </a:p>
        </p:txBody>
      </p:sp>
    </p:spTree>
    <p:extLst>
      <p:ext uri="{BB962C8B-B14F-4D97-AF65-F5344CB8AC3E}">
        <p14:creationId xmlns:p14="http://schemas.microsoft.com/office/powerpoint/2010/main" val="143326612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BF8C8579-929D-9F44-BE0D-6133452BD71B}"/>
              </a:ext>
            </a:extLst>
          </p:cNvPr>
          <p:cNvSpPr txBox="1"/>
          <p:nvPr/>
        </p:nvSpPr>
        <p:spPr>
          <a:xfrm>
            <a:off x="284035" y="599599"/>
            <a:ext cx="29241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Word2Vec</a:t>
            </a:r>
            <a:r>
              <a:rPr kumimoji="1" lang="ko-KR" altLang="en-US" sz="2800" dirty="0"/>
              <a:t> </a:t>
            </a:r>
            <a:r>
              <a:rPr kumimoji="1" lang="en-US" altLang="ko-KR" sz="2800" dirty="0"/>
              <a:t>(CBOW)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24949C2-8504-0E4A-9B93-B28561D71B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330"/>
          <a:stretch/>
        </p:blipFill>
        <p:spPr>
          <a:xfrm>
            <a:off x="636607" y="1299750"/>
            <a:ext cx="4151295" cy="5341791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2D7703F3-DDA0-C14B-A3B8-446968F49390}"/>
              </a:ext>
            </a:extLst>
          </p:cNvPr>
          <p:cNvSpPr/>
          <p:nvPr/>
        </p:nvSpPr>
        <p:spPr>
          <a:xfrm>
            <a:off x="2416654" y="3564526"/>
            <a:ext cx="639062" cy="451890"/>
          </a:xfrm>
          <a:prstGeom prst="rect">
            <a:avLst/>
          </a:prstGeom>
          <a:noFill/>
          <a:ln w="63500">
            <a:solidFill>
              <a:srgbClr val="FF0000">
                <a:alpha val="53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9433D7F-38E1-774C-8DA3-0E366A118156}"/>
                  </a:ext>
                </a:extLst>
              </p:cNvPr>
              <p:cNvSpPr txBox="1"/>
              <p:nvPr/>
            </p:nvSpPr>
            <p:spPr>
              <a:xfrm>
                <a:off x="4787902" y="975658"/>
                <a:ext cx="5144229" cy="15194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ko-KR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R" sz="24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kumimoji="1" lang="en-US" altLang="ko-KR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kumimoji="1" lang="en-US" altLang="ko-KR" sz="2400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kumimoji="1" lang="en-US" altLang="ko-KR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R" sz="2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kumimoji="1" lang="en-US" altLang="ko-KR" sz="24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kumimoji="1" lang="en-US" altLang="ko-KR" sz="2400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kumimoji="1" lang="en-US" altLang="ko-KR" sz="2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kumimoji="1" lang="en-US" altLang="ko-KR" sz="2400" b="0" dirty="0"/>
                  <a:t> </a:t>
                </a:r>
                <a:r>
                  <a:rPr kumimoji="1" lang="en-US" altLang="ko-KR" sz="2400" b="1" dirty="0">
                    <a:solidFill>
                      <a:schemeClr val="accent1"/>
                    </a:solidFill>
                  </a:rPr>
                  <a:t>=&gt; shape of (N , V)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ko-KR" sz="20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kumimoji="1" lang="en-US" altLang="ko-KR" sz="2000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kumimoji="1" lang="en-US" altLang="ko-KR" sz="2000" dirty="0"/>
                  <a:t> Vocabulary size 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ko-KR" sz="20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kumimoji="1" lang="en-US" altLang="ko-KR" sz="2000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kumimoji="1" lang="en-US" altLang="ko-KR" sz="2000" dirty="0"/>
                  <a:t> Embedding </a:t>
                </a:r>
                <a:r>
                  <a:rPr kumimoji="1" lang="ko-KR" altLang="en-US" sz="2000" dirty="0"/>
                  <a:t>하고자 하는 </a:t>
                </a:r>
                <a:r>
                  <a:rPr kumimoji="1" lang="en-US" altLang="ko-KR" sz="2000" dirty="0"/>
                  <a:t>dimension </a:t>
                </a:r>
                <a:r>
                  <a:rPr kumimoji="1" lang="ko-KR" altLang="en-US" sz="2000" dirty="0"/>
                  <a:t>크기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9433D7F-38E1-774C-8DA3-0E366A1181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7902" y="975658"/>
                <a:ext cx="5144229" cy="1519455"/>
              </a:xfrm>
              <a:prstGeom prst="rect">
                <a:avLst/>
              </a:prstGeom>
              <a:blipFill>
                <a:blip r:embed="rId4"/>
                <a:stretch>
                  <a:fillRect l="-985" r="-246" b="-58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1787504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BF8C8579-929D-9F44-BE0D-6133452BD71B}"/>
              </a:ext>
            </a:extLst>
          </p:cNvPr>
          <p:cNvSpPr txBox="1"/>
          <p:nvPr/>
        </p:nvSpPr>
        <p:spPr>
          <a:xfrm>
            <a:off x="284035" y="599599"/>
            <a:ext cx="29241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Word2Vec</a:t>
            </a:r>
            <a:r>
              <a:rPr kumimoji="1" lang="ko-KR" altLang="en-US" sz="2800" dirty="0"/>
              <a:t> </a:t>
            </a:r>
            <a:r>
              <a:rPr kumimoji="1" lang="en-US" altLang="ko-KR" sz="2800" dirty="0"/>
              <a:t>(CBOW)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24949C2-8504-0E4A-9B93-B28561D71B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330"/>
          <a:stretch/>
        </p:blipFill>
        <p:spPr>
          <a:xfrm>
            <a:off x="636607" y="1299750"/>
            <a:ext cx="4151295" cy="5341791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2D7703F3-DDA0-C14B-A3B8-446968F49390}"/>
              </a:ext>
            </a:extLst>
          </p:cNvPr>
          <p:cNvSpPr/>
          <p:nvPr/>
        </p:nvSpPr>
        <p:spPr>
          <a:xfrm>
            <a:off x="2416654" y="3564526"/>
            <a:ext cx="639062" cy="451890"/>
          </a:xfrm>
          <a:prstGeom prst="rect">
            <a:avLst/>
          </a:prstGeom>
          <a:noFill/>
          <a:ln w="63500">
            <a:solidFill>
              <a:srgbClr val="FF0000">
                <a:alpha val="53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9433D7F-38E1-774C-8DA3-0E366A118156}"/>
                  </a:ext>
                </a:extLst>
              </p:cNvPr>
              <p:cNvSpPr txBox="1"/>
              <p:nvPr/>
            </p:nvSpPr>
            <p:spPr>
              <a:xfrm>
                <a:off x="4787902" y="975658"/>
                <a:ext cx="5144229" cy="15194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ko-KR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R" sz="24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kumimoji="1" lang="en-US" altLang="ko-KR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kumimoji="1" lang="en-US" altLang="ko-KR" sz="2400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kumimoji="1" lang="en-US" altLang="ko-KR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R" sz="2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kumimoji="1" lang="en-US" altLang="ko-KR" sz="24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kumimoji="1" lang="en-US" altLang="ko-KR" sz="2400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kumimoji="1" lang="en-US" altLang="ko-KR" sz="2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kumimoji="1" lang="en-US" altLang="ko-KR" sz="2400" b="0" dirty="0"/>
                  <a:t> </a:t>
                </a:r>
                <a:r>
                  <a:rPr kumimoji="1" lang="en-US" altLang="ko-KR" sz="2400" b="1" dirty="0">
                    <a:solidFill>
                      <a:schemeClr val="accent1"/>
                    </a:solidFill>
                  </a:rPr>
                  <a:t>=&gt; shape of (N , V)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ko-KR" sz="20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kumimoji="1" lang="en-US" altLang="ko-KR" sz="2000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kumimoji="1" lang="en-US" altLang="ko-KR" sz="2000" dirty="0"/>
                  <a:t> Vocabulary size 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ko-KR" sz="20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kumimoji="1" lang="en-US" altLang="ko-KR" sz="2000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kumimoji="1" lang="en-US" altLang="ko-KR" sz="2000" dirty="0"/>
                  <a:t> Embedding </a:t>
                </a:r>
                <a:r>
                  <a:rPr kumimoji="1" lang="ko-KR" altLang="en-US" sz="2000" dirty="0"/>
                  <a:t>하고자 하는 </a:t>
                </a:r>
                <a:r>
                  <a:rPr kumimoji="1" lang="en-US" altLang="ko-KR" sz="2000" dirty="0"/>
                  <a:t>dimension </a:t>
                </a:r>
                <a:r>
                  <a:rPr kumimoji="1" lang="ko-KR" altLang="en-US" sz="2000" dirty="0"/>
                  <a:t>크기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9433D7F-38E1-774C-8DA3-0E366A1181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7902" y="975658"/>
                <a:ext cx="5144229" cy="1519455"/>
              </a:xfrm>
              <a:prstGeom prst="rect">
                <a:avLst/>
              </a:prstGeom>
              <a:blipFill>
                <a:blip r:embed="rId4"/>
                <a:stretch>
                  <a:fillRect l="-985" r="-246" b="-58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A3A4D22D-54E0-3C49-9AD7-490E1701D088}"/>
              </a:ext>
            </a:extLst>
          </p:cNvPr>
          <p:cNvSpPr txBox="1"/>
          <p:nvPr/>
        </p:nvSpPr>
        <p:spPr>
          <a:xfrm>
            <a:off x="4660580" y="4362888"/>
            <a:ext cx="6338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1"/>
                </a:solidFill>
              </a:rPr>
              <a:t>Output</a:t>
            </a:r>
            <a:r>
              <a:rPr kumimoji="1" lang="ko-KR" altLang="en-US" b="1" dirty="0" err="1">
                <a:solidFill>
                  <a:schemeClr val="accent1"/>
                </a:solidFill>
              </a:rPr>
              <a:t>으로</a:t>
            </a:r>
            <a:r>
              <a:rPr kumimoji="1" lang="ko-KR" altLang="en-US" b="1" dirty="0">
                <a:solidFill>
                  <a:schemeClr val="accent1"/>
                </a:solidFill>
              </a:rPr>
              <a:t> 나올 단어 예측을 위해 </a:t>
            </a:r>
            <a:r>
              <a:rPr kumimoji="1" lang="en-US" altLang="ko-KR" b="1" dirty="0">
                <a:solidFill>
                  <a:schemeClr val="accent1"/>
                </a:solidFill>
              </a:rPr>
              <a:t>V </a:t>
            </a:r>
            <a:r>
              <a:rPr kumimoji="1" lang="ko-KR" altLang="en-US" b="1" dirty="0">
                <a:solidFill>
                  <a:schemeClr val="accent1"/>
                </a:solidFill>
              </a:rPr>
              <a:t>크기의 벡터로 </a:t>
            </a:r>
            <a:r>
              <a:rPr kumimoji="1" lang="ko-KR" altLang="en-US" b="1" dirty="0" err="1">
                <a:solidFill>
                  <a:schemeClr val="accent1"/>
                </a:solidFill>
              </a:rPr>
              <a:t>만들어줌</a:t>
            </a:r>
            <a:r>
              <a:rPr kumimoji="1" lang="en-US" altLang="ko-KR" b="1" dirty="0">
                <a:solidFill>
                  <a:schemeClr val="accent1"/>
                </a:solidFill>
              </a:rPr>
              <a:t>.</a:t>
            </a:r>
            <a:endParaRPr kumimoji="1" lang="ko-KR" altLang="en-US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606786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BF8C8579-929D-9F44-BE0D-6133452BD71B}"/>
              </a:ext>
            </a:extLst>
          </p:cNvPr>
          <p:cNvSpPr txBox="1"/>
          <p:nvPr/>
        </p:nvSpPr>
        <p:spPr>
          <a:xfrm>
            <a:off x="284035" y="599599"/>
            <a:ext cx="29241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Word2Vec</a:t>
            </a:r>
            <a:r>
              <a:rPr kumimoji="1" lang="ko-KR" altLang="en-US" sz="2800" dirty="0"/>
              <a:t> </a:t>
            </a:r>
            <a:r>
              <a:rPr kumimoji="1" lang="en-US" altLang="ko-KR" sz="2800" dirty="0"/>
              <a:t>(CBOW)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24949C2-8504-0E4A-9B93-B28561D71B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330"/>
          <a:stretch/>
        </p:blipFill>
        <p:spPr>
          <a:xfrm>
            <a:off x="636607" y="1299750"/>
            <a:ext cx="4151295" cy="5341791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2D7703F3-DDA0-C14B-A3B8-446968F49390}"/>
              </a:ext>
            </a:extLst>
          </p:cNvPr>
          <p:cNvSpPr/>
          <p:nvPr/>
        </p:nvSpPr>
        <p:spPr>
          <a:xfrm>
            <a:off x="2208309" y="2707999"/>
            <a:ext cx="2213220" cy="2326988"/>
          </a:xfrm>
          <a:prstGeom prst="rect">
            <a:avLst/>
          </a:prstGeom>
          <a:noFill/>
          <a:ln w="63500">
            <a:solidFill>
              <a:srgbClr val="FF0000">
                <a:alpha val="53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47CD25B-B1E6-0047-9274-1388EA1A9137}"/>
                  </a:ext>
                </a:extLst>
              </p:cNvPr>
              <p:cNvSpPr txBox="1"/>
              <p:nvPr/>
            </p:nvSpPr>
            <p:spPr>
              <a:xfrm>
                <a:off x="7316459" y="1038140"/>
                <a:ext cx="183101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kumimoji="1" lang="en-US" altLang="ko-KR" sz="2800" i="1" dirty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kumimoji="1" lang="en-US" altLang="ko-KR" sz="28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8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R" sz="2800" i="1" dirty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acc>
                      <m:r>
                        <a:rPr kumimoji="1" lang="en-US" altLang="ko-K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ko-K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ko-KR" sz="2800" i="1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kumimoji="1" lang="en-US" altLang="ko-KR" sz="28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kumimoji="1" lang="en-US" altLang="ko-KR" sz="2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47CD25B-B1E6-0047-9274-1388EA1A91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6459" y="1038140"/>
                <a:ext cx="1831014" cy="523220"/>
              </a:xfrm>
              <a:prstGeom prst="rect">
                <a:avLst/>
              </a:prstGeom>
              <a:blipFill>
                <a:blip r:embed="rId4"/>
                <a:stretch>
                  <a:fillRect b="-952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06B0F34-68EA-1340-8199-9A84493A1F33}"/>
                  </a:ext>
                </a:extLst>
              </p:cNvPr>
              <p:cNvSpPr txBox="1"/>
              <p:nvPr/>
            </p:nvSpPr>
            <p:spPr>
              <a:xfrm>
                <a:off x="6828761" y="2061616"/>
                <a:ext cx="280640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1, </m:t>
                          </m:r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d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</m:d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 × (</m:t>
                      </m:r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en-US" altLang="ko-KR" sz="20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06B0F34-68EA-1340-8199-9A84493A1F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8761" y="2061616"/>
                <a:ext cx="2806409" cy="400110"/>
              </a:xfrm>
              <a:prstGeom prst="rect">
                <a:avLst/>
              </a:prstGeom>
              <a:blipFill>
                <a:blip r:embed="rId5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7216990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BF8C8579-929D-9F44-BE0D-6133452BD71B}"/>
              </a:ext>
            </a:extLst>
          </p:cNvPr>
          <p:cNvSpPr txBox="1"/>
          <p:nvPr/>
        </p:nvSpPr>
        <p:spPr>
          <a:xfrm>
            <a:off x="284035" y="599599"/>
            <a:ext cx="29241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Word2Vec</a:t>
            </a:r>
            <a:r>
              <a:rPr kumimoji="1" lang="ko-KR" altLang="en-US" sz="2800" dirty="0"/>
              <a:t> </a:t>
            </a:r>
            <a:r>
              <a:rPr kumimoji="1" lang="en-US" altLang="ko-KR" sz="2800" dirty="0"/>
              <a:t>(CBOW)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24949C2-8504-0E4A-9B93-B28561D71B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330"/>
          <a:stretch/>
        </p:blipFill>
        <p:spPr>
          <a:xfrm>
            <a:off x="636607" y="1299750"/>
            <a:ext cx="4151295" cy="5341791"/>
          </a:xfrm>
          <a:prstGeom prst="rect">
            <a:avLst/>
          </a:prstGeom>
        </p:spPr>
      </p:pic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54B169DA-7F08-9D49-9E58-51FE2B1C1F05}"/>
              </a:ext>
            </a:extLst>
          </p:cNvPr>
          <p:cNvCxnSpPr/>
          <p:nvPr/>
        </p:nvCxnSpPr>
        <p:spPr>
          <a:xfrm>
            <a:off x="3826565" y="3846444"/>
            <a:ext cx="11231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EC7CF64C-A784-074E-85DA-BC0379330C43}"/>
              </a:ext>
            </a:extLst>
          </p:cNvPr>
          <p:cNvSpPr txBox="1"/>
          <p:nvPr/>
        </p:nvSpPr>
        <p:spPr>
          <a:xfrm>
            <a:off x="3910739" y="402337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 err="1">
                <a:solidFill>
                  <a:srgbClr val="C00000"/>
                </a:solidFill>
              </a:rPr>
              <a:t>확률값</a:t>
            </a:r>
            <a:endParaRPr kumimoji="1" lang="ko-KR" alt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852564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BF8C8579-929D-9F44-BE0D-6133452BD71B}"/>
              </a:ext>
            </a:extLst>
          </p:cNvPr>
          <p:cNvSpPr txBox="1"/>
          <p:nvPr/>
        </p:nvSpPr>
        <p:spPr>
          <a:xfrm>
            <a:off x="284035" y="599599"/>
            <a:ext cx="29241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Word2Vec</a:t>
            </a:r>
            <a:r>
              <a:rPr kumimoji="1" lang="ko-KR" altLang="en-US" sz="2800" dirty="0"/>
              <a:t> </a:t>
            </a:r>
            <a:r>
              <a:rPr kumimoji="1" lang="en-US" altLang="ko-KR" sz="2800" dirty="0"/>
              <a:t>(CBOW)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24949C2-8504-0E4A-9B93-B28561D71B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330"/>
          <a:stretch/>
        </p:blipFill>
        <p:spPr>
          <a:xfrm>
            <a:off x="636607" y="1299750"/>
            <a:ext cx="4151295" cy="5341791"/>
          </a:xfrm>
          <a:prstGeom prst="rect">
            <a:avLst/>
          </a:prstGeom>
        </p:spPr>
      </p:pic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54B169DA-7F08-9D49-9E58-51FE2B1C1F05}"/>
              </a:ext>
            </a:extLst>
          </p:cNvPr>
          <p:cNvCxnSpPr/>
          <p:nvPr/>
        </p:nvCxnSpPr>
        <p:spPr>
          <a:xfrm>
            <a:off x="3826565" y="3846444"/>
            <a:ext cx="11231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91B914F2-8FF6-E848-8C54-779AD961CE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8013849"/>
              </p:ext>
            </p:extLst>
          </p:nvPr>
        </p:nvGraphicFramePr>
        <p:xfrm>
          <a:off x="5216105" y="2505324"/>
          <a:ext cx="583645" cy="2682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3645">
                  <a:extLst>
                    <a:ext uri="{9D8B030D-6E8A-4147-A177-3AD203B41FA5}">
                      <a16:colId xmlns:a16="http://schemas.microsoft.com/office/drawing/2014/main" val="3355900904"/>
                    </a:ext>
                  </a:extLst>
                </a:gridCol>
              </a:tblGrid>
              <a:tr h="2412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0.01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2982786"/>
                  </a:ext>
                </a:extLst>
              </a:tr>
              <a:tr h="2412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0.12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6685662"/>
                  </a:ext>
                </a:extLst>
              </a:tr>
              <a:tr h="2412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0.8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5872117"/>
                  </a:ext>
                </a:extLst>
              </a:tr>
              <a:tr h="2412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⋮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3032117"/>
                  </a:ext>
                </a:extLst>
              </a:tr>
              <a:tr h="2412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0.03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60661047"/>
                  </a:ext>
                </a:extLst>
              </a:tr>
              <a:tr h="2412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⋮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0308681"/>
                  </a:ext>
                </a:extLst>
              </a:tr>
              <a:tr h="2412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0.01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4037519"/>
                  </a:ext>
                </a:extLst>
              </a:tr>
              <a:tr h="2412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0.05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3662785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EC7CF64C-A784-074E-85DA-BC0379330C43}"/>
              </a:ext>
            </a:extLst>
          </p:cNvPr>
          <p:cNvSpPr txBox="1"/>
          <p:nvPr/>
        </p:nvSpPr>
        <p:spPr>
          <a:xfrm>
            <a:off x="3910739" y="402337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 err="1">
                <a:solidFill>
                  <a:srgbClr val="C00000"/>
                </a:solidFill>
              </a:rPr>
              <a:t>확률값</a:t>
            </a:r>
            <a:endParaRPr kumimoji="1" lang="ko-KR" altLang="en-US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554F278-C93F-7A41-B9E7-E04771FF9B56}"/>
                  </a:ext>
                </a:extLst>
              </p:cNvPr>
              <p:cNvSpPr txBox="1"/>
              <p:nvPr/>
            </p:nvSpPr>
            <p:spPr>
              <a:xfrm>
                <a:off x="4787902" y="5332458"/>
                <a:ext cx="15884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𝑠𝑜𝑓𝑡𝑚𝑎𝑥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acc>
                        <m:accPr>
                          <m:chr m:val="̃"/>
                          <m:ctrlPr>
                            <a:rPr kumimoji="1" lang="en-US" altLang="ko-KR" i="1" dirty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kumimoji="1" lang="en-US" altLang="ko-KR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R" i="1" dirty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acc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en-US" altLang="ko-KR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554F278-C93F-7A41-B9E7-E04771FF9B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7902" y="5332458"/>
                <a:ext cx="1588448" cy="369332"/>
              </a:xfrm>
              <a:prstGeom prst="rect">
                <a:avLst/>
              </a:prstGeom>
              <a:blipFill>
                <a:blip r:embed="rId4"/>
                <a:stretch>
                  <a:fillRect b="-1379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731827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EEE99D6-D6C0-A84C-8E17-AC2776C174D8}"/>
              </a:ext>
            </a:extLst>
          </p:cNvPr>
          <p:cNvSpPr txBox="1"/>
          <p:nvPr/>
        </p:nvSpPr>
        <p:spPr>
          <a:xfrm>
            <a:off x="284035" y="599599"/>
            <a:ext cx="32489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Data Representation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C09BA4-67EC-C14E-815E-6BB6A5522919}"/>
              </a:ext>
            </a:extLst>
          </p:cNvPr>
          <p:cNvSpPr txBox="1"/>
          <p:nvPr/>
        </p:nvSpPr>
        <p:spPr>
          <a:xfrm>
            <a:off x="1648976" y="3944469"/>
            <a:ext cx="1054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Text Data</a:t>
            </a:r>
            <a:endParaRPr kumimoji="1" lang="ko-KR" altLang="en-US" dirty="0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F27306A3-8321-EF41-AC12-A47D00BE5FC2}"/>
              </a:ext>
            </a:extLst>
          </p:cNvPr>
          <p:cNvCxnSpPr>
            <a:cxnSpLocks/>
          </p:cNvCxnSpPr>
          <p:nvPr/>
        </p:nvCxnSpPr>
        <p:spPr>
          <a:xfrm>
            <a:off x="3935699" y="3464858"/>
            <a:ext cx="15329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AB6F387-4875-AB48-91AB-5B38F2F40048}"/>
              </a:ext>
            </a:extLst>
          </p:cNvPr>
          <p:cNvSpPr txBox="1"/>
          <p:nvPr/>
        </p:nvSpPr>
        <p:spPr>
          <a:xfrm>
            <a:off x="3837737" y="2724398"/>
            <a:ext cx="16453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b="1" dirty="0">
                <a:solidFill>
                  <a:srgbClr val="C00000"/>
                </a:solidFill>
              </a:rPr>
              <a:t>Data</a:t>
            </a:r>
          </a:p>
          <a:p>
            <a:pPr algn="ctr"/>
            <a:r>
              <a:rPr kumimoji="1" lang="en-US" altLang="ko-KR" b="1" dirty="0">
                <a:solidFill>
                  <a:srgbClr val="C00000"/>
                </a:solidFill>
              </a:rPr>
              <a:t>Representation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AD8F25A-C090-684D-A0FC-05C201D90358}"/>
              </a:ext>
            </a:extLst>
          </p:cNvPr>
          <p:cNvSpPr txBox="1"/>
          <p:nvPr/>
        </p:nvSpPr>
        <p:spPr>
          <a:xfrm>
            <a:off x="987857" y="3265401"/>
            <a:ext cx="25450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/>
              <a:t>나는 학교에 간다</a:t>
            </a:r>
            <a:r>
              <a:rPr kumimoji="1" lang="en-US" altLang="ko-KR" sz="2400" b="1" dirty="0"/>
              <a:t>.</a:t>
            </a:r>
            <a:endParaRPr kumimoji="1" lang="ko-KR" altLang="en-US" sz="24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1EA860D-BED5-8249-8A42-23E7BA154C07}"/>
              </a:ext>
            </a:extLst>
          </p:cNvPr>
          <p:cNvSpPr txBox="1"/>
          <p:nvPr/>
        </p:nvSpPr>
        <p:spPr>
          <a:xfrm>
            <a:off x="5883586" y="1485598"/>
            <a:ext cx="1645387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3900" b="1" dirty="0">
                <a:solidFill>
                  <a:schemeClr val="accent1"/>
                </a:solidFill>
                <a:latin typeface="+mj-ea"/>
                <a:ea typeface="+mj-ea"/>
              </a:rPr>
              <a:t>?</a:t>
            </a:r>
            <a:endParaRPr kumimoji="1" lang="ko-KR" altLang="en-US" sz="239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63CDDEF9-F134-554A-9DD4-EEADC4EACE98}"/>
              </a:ext>
            </a:extLst>
          </p:cNvPr>
          <p:cNvCxnSpPr>
            <a:cxnSpLocks/>
          </p:cNvCxnSpPr>
          <p:nvPr/>
        </p:nvCxnSpPr>
        <p:spPr>
          <a:xfrm>
            <a:off x="7356706" y="3464858"/>
            <a:ext cx="117437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7" name="그림 16">
            <a:extLst>
              <a:ext uri="{FF2B5EF4-FFF2-40B4-BE49-F238E27FC236}">
                <a16:creationId xmlns:a16="http://schemas.microsoft.com/office/drawing/2014/main" id="{2907CB85-7D29-7C42-933D-78288A7A0B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1576" r="20140"/>
          <a:stretch/>
        </p:blipFill>
        <p:spPr>
          <a:xfrm>
            <a:off x="8826418" y="2303931"/>
            <a:ext cx="1911602" cy="3034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59289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BF8C8579-929D-9F44-BE0D-6133452BD71B}"/>
              </a:ext>
            </a:extLst>
          </p:cNvPr>
          <p:cNvSpPr txBox="1"/>
          <p:nvPr/>
        </p:nvSpPr>
        <p:spPr>
          <a:xfrm>
            <a:off x="284035" y="599599"/>
            <a:ext cx="29241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Word2Vec</a:t>
            </a:r>
            <a:r>
              <a:rPr kumimoji="1" lang="ko-KR" altLang="en-US" sz="2800" dirty="0"/>
              <a:t> </a:t>
            </a:r>
            <a:r>
              <a:rPr kumimoji="1" lang="en-US" altLang="ko-KR" sz="2800" dirty="0"/>
              <a:t>(CBOW)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24949C2-8504-0E4A-9B93-B28561D71B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330"/>
          <a:stretch/>
        </p:blipFill>
        <p:spPr>
          <a:xfrm>
            <a:off x="636607" y="1299750"/>
            <a:ext cx="4151295" cy="5341791"/>
          </a:xfrm>
          <a:prstGeom prst="rect">
            <a:avLst/>
          </a:prstGeom>
        </p:spPr>
      </p:pic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54B169DA-7F08-9D49-9E58-51FE2B1C1F05}"/>
              </a:ext>
            </a:extLst>
          </p:cNvPr>
          <p:cNvCxnSpPr/>
          <p:nvPr/>
        </p:nvCxnSpPr>
        <p:spPr>
          <a:xfrm>
            <a:off x="3826565" y="3846444"/>
            <a:ext cx="11231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91B914F2-8FF6-E848-8C54-779AD961CE44}"/>
              </a:ext>
            </a:extLst>
          </p:cNvPr>
          <p:cNvGraphicFramePr>
            <a:graphicFrameLocks noGrp="1"/>
          </p:cNvGraphicFramePr>
          <p:nvPr/>
        </p:nvGraphicFramePr>
        <p:xfrm>
          <a:off x="5216105" y="2505324"/>
          <a:ext cx="583645" cy="2682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3645">
                  <a:extLst>
                    <a:ext uri="{9D8B030D-6E8A-4147-A177-3AD203B41FA5}">
                      <a16:colId xmlns:a16="http://schemas.microsoft.com/office/drawing/2014/main" val="3355900904"/>
                    </a:ext>
                  </a:extLst>
                </a:gridCol>
              </a:tblGrid>
              <a:tr h="2412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0.01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2982786"/>
                  </a:ext>
                </a:extLst>
              </a:tr>
              <a:tr h="2412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0.12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6685662"/>
                  </a:ext>
                </a:extLst>
              </a:tr>
              <a:tr h="2412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0.8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5872117"/>
                  </a:ext>
                </a:extLst>
              </a:tr>
              <a:tr h="2412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⋮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3032117"/>
                  </a:ext>
                </a:extLst>
              </a:tr>
              <a:tr h="2412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0.03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60661047"/>
                  </a:ext>
                </a:extLst>
              </a:tr>
              <a:tr h="2412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⋮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0308681"/>
                  </a:ext>
                </a:extLst>
              </a:tr>
              <a:tr h="2412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0.01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4037519"/>
                  </a:ext>
                </a:extLst>
              </a:tr>
              <a:tr h="2412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0.05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3662785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EC7CF64C-A784-074E-85DA-BC0379330C43}"/>
              </a:ext>
            </a:extLst>
          </p:cNvPr>
          <p:cNvSpPr txBox="1"/>
          <p:nvPr/>
        </p:nvSpPr>
        <p:spPr>
          <a:xfrm>
            <a:off x="3910739" y="402337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 err="1">
                <a:solidFill>
                  <a:srgbClr val="C00000"/>
                </a:solidFill>
              </a:rPr>
              <a:t>확률값</a:t>
            </a:r>
            <a:endParaRPr kumimoji="1" lang="ko-KR" altLang="en-US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554F278-C93F-7A41-B9E7-E04771FF9B56}"/>
                  </a:ext>
                </a:extLst>
              </p:cNvPr>
              <p:cNvSpPr txBox="1"/>
              <p:nvPr/>
            </p:nvSpPr>
            <p:spPr>
              <a:xfrm>
                <a:off x="4787902" y="5332458"/>
                <a:ext cx="15884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𝑠𝑜𝑓𝑡𝑚𝑎𝑥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acc>
                        <m:accPr>
                          <m:chr m:val="̃"/>
                          <m:ctrlPr>
                            <a:rPr kumimoji="1" lang="en-US" altLang="ko-KR" i="1" dirty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kumimoji="1" lang="en-US" altLang="ko-KR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R" i="1" dirty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acc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en-US" altLang="ko-KR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554F278-C93F-7A41-B9E7-E04771FF9B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7902" y="5332458"/>
                <a:ext cx="1588448" cy="369332"/>
              </a:xfrm>
              <a:prstGeom prst="rect">
                <a:avLst/>
              </a:prstGeom>
              <a:blipFill>
                <a:blip r:embed="rId4"/>
                <a:stretch>
                  <a:fillRect b="-1379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9FFE7CDA-B8F5-2640-AEED-2FD7615947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0884342"/>
              </p:ext>
            </p:extLst>
          </p:nvPr>
        </p:nvGraphicFramePr>
        <p:xfrm>
          <a:off x="8077135" y="2505324"/>
          <a:ext cx="332105" cy="2682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2105">
                  <a:extLst>
                    <a:ext uri="{9D8B030D-6E8A-4147-A177-3AD203B41FA5}">
                      <a16:colId xmlns:a16="http://schemas.microsoft.com/office/drawing/2014/main" val="3355900904"/>
                    </a:ext>
                  </a:extLst>
                </a:gridCol>
              </a:tblGrid>
              <a:tr h="2412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2982786"/>
                  </a:ext>
                </a:extLst>
              </a:tr>
              <a:tr h="2412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6685662"/>
                  </a:ext>
                </a:extLst>
              </a:tr>
              <a:tr h="2412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5872117"/>
                  </a:ext>
                </a:extLst>
              </a:tr>
              <a:tr h="2412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⋮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3032117"/>
                  </a:ext>
                </a:extLst>
              </a:tr>
              <a:tr h="2412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60661047"/>
                  </a:ext>
                </a:extLst>
              </a:tr>
              <a:tr h="2412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⋮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0308681"/>
                  </a:ext>
                </a:extLst>
              </a:tr>
              <a:tr h="2412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4037519"/>
                  </a:ext>
                </a:extLst>
              </a:tr>
              <a:tr h="2412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3662785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C2FC4636-DB6C-2749-80F9-78DE7CDB350D}"/>
              </a:ext>
            </a:extLst>
          </p:cNvPr>
          <p:cNvSpPr txBox="1"/>
          <p:nvPr/>
        </p:nvSpPr>
        <p:spPr>
          <a:xfrm>
            <a:off x="7879813" y="5332458"/>
            <a:ext cx="6880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i="1" dirty="0"/>
              <a:t>label</a:t>
            </a:r>
            <a:endParaRPr kumimoji="1" lang="ko-KR" alt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288456085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BF8C8579-929D-9F44-BE0D-6133452BD71B}"/>
              </a:ext>
            </a:extLst>
          </p:cNvPr>
          <p:cNvSpPr txBox="1"/>
          <p:nvPr/>
        </p:nvSpPr>
        <p:spPr>
          <a:xfrm>
            <a:off x="284035" y="599599"/>
            <a:ext cx="29241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Word2Vec</a:t>
            </a:r>
            <a:r>
              <a:rPr kumimoji="1" lang="ko-KR" altLang="en-US" sz="2800" dirty="0"/>
              <a:t> </a:t>
            </a:r>
            <a:r>
              <a:rPr kumimoji="1" lang="en-US" altLang="ko-KR" sz="2800" dirty="0"/>
              <a:t>(CBOW)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24949C2-8504-0E4A-9B93-B28561D71B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330"/>
          <a:stretch/>
        </p:blipFill>
        <p:spPr>
          <a:xfrm>
            <a:off x="636607" y="1299750"/>
            <a:ext cx="4151295" cy="5341791"/>
          </a:xfrm>
          <a:prstGeom prst="rect">
            <a:avLst/>
          </a:prstGeom>
        </p:spPr>
      </p:pic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54B169DA-7F08-9D49-9E58-51FE2B1C1F05}"/>
              </a:ext>
            </a:extLst>
          </p:cNvPr>
          <p:cNvCxnSpPr/>
          <p:nvPr/>
        </p:nvCxnSpPr>
        <p:spPr>
          <a:xfrm>
            <a:off x="3826565" y="3846444"/>
            <a:ext cx="11231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91B914F2-8FF6-E848-8C54-779AD961CE44}"/>
              </a:ext>
            </a:extLst>
          </p:cNvPr>
          <p:cNvGraphicFramePr>
            <a:graphicFrameLocks noGrp="1"/>
          </p:cNvGraphicFramePr>
          <p:nvPr/>
        </p:nvGraphicFramePr>
        <p:xfrm>
          <a:off x="5216105" y="2505324"/>
          <a:ext cx="583645" cy="2682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3645">
                  <a:extLst>
                    <a:ext uri="{9D8B030D-6E8A-4147-A177-3AD203B41FA5}">
                      <a16:colId xmlns:a16="http://schemas.microsoft.com/office/drawing/2014/main" val="3355900904"/>
                    </a:ext>
                  </a:extLst>
                </a:gridCol>
              </a:tblGrid>
              <a:tr h="2412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0.01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2982786"/>
                  </a:ext>
                </a:extLst>
              </a:tr>
              <a:tr h="2412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0.12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6685662"/>
                  </a:ext>
                </a:extLst>
              </a:tr>
              <a:tr h="2412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0.8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5872117"/>
                  </a:ext>
                </a:extLst>
              </a:tr>
              <a:tr h="2412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⋮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3032117"/>
                  </a:ext>
                </a:extLst>
              </a:tr>
              <a:tr h="2412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0.03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60661047"/>
                  </a:ext>
                </a:extLst>
              </a:tr>
              <a:tr h="2412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⋮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0308681"/>
                  </a:ext>
                </a:extLst>
              </a:tr>
              <a:tr h="2412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0.01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4037519"/>
                  </a:ext>
                </a:extLst>
              </a:tr>
              <a:tr h="2412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0.05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3662785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EC7CF64C-A784-074E-85DA-BC0379330C43}"/>
              </a:ext>
            </a:extLst>
          </p:cNvPr>
          <p:cNvSpPr txBox="1"/>
          <p:nvPr/>
        </p:nvSpPr>
        <p:spPr>
          <a:xfrm>
            <a:off x="3910739" y="402337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 err="1">
                <a:solidFill>
                  <a:srgbClr val="C00000"/>
                </a:solidFill>
              </a:rPr>
              <a:t>확률값</a:t>
            </a:r>
            <a:endParaRPr kumimoji="1" lang="ko-KR" altLang="en-US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554F278-C93F-7A41-B9E7-E04771FF9B56}"/>
                  </a:ext>
                </a:extLst>
              </p:cNvPr>
              <p:cNvSpPr txBox="1"/>
              <p:nvPr/>
            </p:nvSpPr>
            <p:spPr>
              <a:xfrm>
                <a:off x="4787902" y="5332458"/>
                <a:ext cx="15884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𝑠𝑜𝑓𝑡𝑚𝑎𝑥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acc>
                        <m:accPr>
                          <m:chr m:val="̃"/>
                          <m:ctrlPr>
                            <a:rPr kumimoji="1" lang="en-US" altLang="ko-KR" i="1" dirty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kumimoji="1" lang="en-US" altLang="ko-KR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R" i="1" dirty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acc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en-US" altLang="ko-KR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554F278-C93F-7A41-B9E7-E04771FF9B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7902" y="5332458"/>
                <a:ext cx="1588448" cy="369332"/>
              </a:xfrm>
              <a:prstGeom prst="rect">
                <a:avLst/>
              </a:prstGeom>
              <a:blipFill>
                <a:blip r:embed="rId4"/>
                <a:stretch>
                  <a:fillRect b="-1379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9FFE7CDA-B8F5-2640-AEED-2FD7615947A0}"/>
              </a:ext>
            </a:extLst>
          </p:cNvPr>
          <p:cNvGraphicFramePr>
            <a:graphicFrameLocks noGrp="1"/>
          </p:cNvGraphicFramePr>
          <p:nvPr/>
        </p:nvGraphicFramePr>
        <p:xfrm>
          <a:off x="8077135" y="2505324"/>
          <a:ext cx="332105" cy="2682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2105">
                  <a:extLst>
                    <a:ext uri="{9D8B030D-6E8A-4147-A177-3AD203B41FA5}">
                      <a16:colId xmlns:a16="http://schemas.microsoft.com/office/drawing/2014/main" val="3355900904"/>
                    </a:ext>
                  </a:extLst>
                </a:gridCol>
              </a:tblGrid>
              <a:tr h="2412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2982786"/>
                  </a:ext>
                </a:extLst>
              </a:tr>
              <a:tr h="2412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6685662"/>
                  </a:ext>
                </a:extLst>
              </a:tr>
              <a:tr h="2412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5872117"/>
                  </a:ext>
                </a:extLst>
              </a:tr>
              <a:tr h="2412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⋮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3032117"/>
                  </a:ext>
                </a:extLst>
              </a:tr>
              <a:tr h="2412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60661047"/>
                  </a:ext>
                </a:extLst>
              </a:tr>
              <a:tr h="2412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⋮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0308681"/>
                  </a:ext>
                </a:extLst>
              </a:tr>
              <a:tr h="2412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4037519"/>
                  </a:ext>
                </a:extLst>
              </a:tr>
              <a:tr h="2412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3662785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C2FC4636-DB6C-2749-80F9-78DE7CDB350D}"/>
              </a:ext>
            </a:extLst>
          </p:cNvPr>
          <p:cNvSpPr txBox="1"/>
          <p:nvPr/>
        </p:nvSpPr>
        <p:spPr>
          <a:xfrm>
            <a:off x="7879813" y="5332458"/>
            <a:ext cx="6880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i="1" dirty="0"/>
              <a:t>label</a:t>
            </a:r>
            <a:endParaRPr kumimoji="1" lang="ko-KR" altLang="en-US" sz="2000" i="1" dirty="0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19DF102A-54FD-7F46-9A2F-2041AA76045B}"/>
              </a:ext>
            </a:extLst>
          </p:cNvPr>
          <p:cNvCxnSpPr/>
          <p:nvPr/>
        </p:nvCxnSpPr>
        <p:spPr>
          <a:xfrm>
            <a:off x="6135756" y="3846444"/>
            <a:ext cx="1557130" cy="0"/>
          </a:xfrm>
          <a:prstGeom prst="straightConnector1">
            <a:avLst/>
          </a:prstGeom>
          <a:ln w="1905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B4E3B5D-0074-CE4E-B28E-A42CD07E9F4F}"/>
              </a:ext>
            </a:extLst>
          </p:cNvPr>
          <p:cNvSpPr txBox="1"/>
          <p:nvPr/>
        </p:nvSpPr>
        <p:spPr>
          <a:xfrm>
            <a:off x="6585993" y="3244334"/>
            <a:ext cx="656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rgbClr val="C00000"/>
                </a:solidFill>
              </a:rPr>
              <a:t>Train</a:t>
            </a:r>
            <a:endParaRPr kumimoji="1" lang="ko-KR" altLang="en-US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832682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BF8C8579-929D-9F44-BE0D-6133452BD71B}"/>
              </a:ext>
            </a:extLst>
          </p:cNvPr>
          <p:cNvSpPr txBox="1"/>
          <p:nvPr/>
        </p:nvSpPr>
        <p:spPr>
          <a:xfrm>
            <a:off x="284035" y="599599"/>
            <a:ext cx="29241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Word2Vec</a:t>
            </a:r>
            <a:r>
              <a:rPr kumimoji="1" lang="ko-KR" altLang="en-US" sz="2800" dirty="0"/>
              <a:t> </a:t>
            </a:r>
            <a:r>
              <a:rPr kumimoji="1" lang="en-US" altLang="ko-KR" sz="2800" dirty="0"/>
              <a:t>(CBOW)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A99516-E5FF-C54A-A407-3C71EE646AFF}"/>
              </a:ext>
            </a:extLst>
          </p:cNvPr>
          <p:cNvSpPr txBox="1"/>
          <p:nvPr/>
        </p:nvSpPr>
        <p:spPr>
          <a:xfrm>
            <a:off x="457200" y="1411357"/>
            <a:ext cx="21527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b="1" dirty="0"/>
              <a:t>Cross Entropy Loss</a:t>
            </a:r>
            <a:endParaRPr kumimoji="1" lang="ko-KR" altLang="en-US" sz="2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7907084-6B96-DF4D-A8A8-FBDA7BA719F0}"/>
                  </a:ext>
                </a:extLst>
              </p:cNvPr>
              <p:cNvSpPr txBox="1"/>
              <p:nvPr/>
            </p:nvSpPr>
            <p:spPr>
              <a:xfrm>
                <a:off x="590185" y="1888435"/>
                <a:ext cx="8533937" cy="12656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</m:d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sSub>
                            <m:sSubPr>
                              <m:ctrlP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func>
                            <m:funcPr>
                              <m:ctrlP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ko-KR" sz="2000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kumimoji="1" lang="en-US" altLang="ko-K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kumimoji="1" lang="en-US" altLang="ko-KR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kumimoji="1" lang="en-US" altLang="ko-KR" sz="20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kumimoji="1"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func>
                        </m:e>
                      </m:nary>
                    </m:oMath>
                  </m:oMathPara>
                </a14:m>
                <a:endParaRPr kumimoji="1" lang="en-US" altLang="ko-KR" sz="2000" b="0" dirty="0"/>
              </a:p>
              <a:p>
                <a:r>
                  <a:rPr kumimoji="1" lang="en-US" altLang="ko-KR" sz="2000" dirty="0"/>
                  <a:t>		</a:t>
                </a:r>
                <a14:m>
                  <m:oMath xmlns:m="http://schemas.openxmlformats.org/officeDocument/2006/math">
                    <m:r>
                      <a:rPr kumimoji="1" lang="en-US" altLang="ko-KR" sz="2000" b="0" i="1" smtClean="0">
                        <a:latin typeface="Cambria Math" panose="02040503050406030204" pitchFamily="18" charset="0"/>
                      </a:rPr>
                      <m:t>=−(0⋅</m:t>
                    </m:r>
                    <m:func>
                      <m:funcPr>
                        <m:ctrlPr>
                          <a:rPr kumimoji="1" lang="en-US" altLang="ko-KR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1" lang="en-US" altLang="ko-KR" sz="2000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kumimoji="1" lang="en-US" altLang="ko-KR" sz="2000" b="0" i="1" smtClean="0">
                            <a:latin typeface="Cambria Math" panose="02040503050406030204" pitchFamily="18" charset="0"/>
                          </a:rPr>
                          <m:t>0.01</m:t>
                        </m:r>
                      </m:e>
                    </m:func>
                    <m:r>
                      <a:rPr kumimoji="1" lang="en-US" altLang="ko-KR" sz="2000" b="0" i="1" smtClean="0">
                        <a:latin typeface="Cambria Math" panose="02040503050406030204" pitchFamily="18" charset="0"/>
                      </a:rPr>
                      <m:t>+0</m:t>
                    </m:r>
                    <m:r>
                      <a:rPr kumimoji="1" lang="en-US" altLang="ko-KR" sz="2000" i="1">
                        <a:latin typeface="Cambria Math" panose="02040503050406030204" pitchFamily="18" charset="0"/>
                      </a:rPr>
                      <m:t>⋅</m:t>
                    </m:r>
                    <m:func>
                      <m:funcPr>
                        <m:ctrlPr>
                          <a:rPr kumimoji="1" lang="en-US" altLang="ko-KR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1" lang="en-US" altLang="ko-KR" sz="2000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kumimoji="1" lang="en-US" altLang="ko-KR" sz="2000" b="0" i="1" smtClean="0">
                            <a:latin typeface="Cambria Math" panose="02040503050406030204" pitchFamily="18" charset="0"/>
                          </a:rPr>
                          <m:t>0.12</m:t>
                        </m:r>
                      </m:e>
                    </m:func>
                    <m:r>
                      <a:rPr kumimoji="1" lang="en-US" altLang="ko-KR" sz="2000" b="0" i="1" smtClean="0">
                        <a:latin typeface="Cambria Math" panose="02040503050406030204" pitchFamily="18" charset="0"/>
                      </a:rPr>
                      <m:t>+1</m:t>
                    </m:r>
                    <m:r>
                      <a:rPr kumimoji="1" lang="en-US" altLang="ko-KR" sz="2000" i="1">
                        <a:latin typeface="Cambria Math" panose="02040503050406030204" pitchFamily="18" charset="0"/>
                      </a:rPr>
                      <m:t>⋅</m:t>
                    </m:r>
                    <m:func>
                      <m:funcPr>
                        <m:ctrlPr>
                          <a:rPr kumimoji="1" lang="en-US" altLang="ko-KR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1" lang="en-US" altLang="ko-KR" sz="2000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kumimoji="1" lang="en-US" altLang="ko-KR" sz="2000" b="0" i="1" smtClean="0">
                            <a:latin typeface="Cambria Math" panose="02040503050406030204" pitchFamily="18" charset="0"/>
                          </a:rPr>
                          <m:t>0.8</m:t>
                        </m:r>
                      </m:e>
                    </m:func>
                    <m:r>
                      <a:rPr kumimoji="1" lang="en-US" altLang="ko-KR" sz="2000" b="0" i="1" smtClean="0">
                        <a:latin typeface="Cambria Math" panose="02040503050406030204" pitchFamily="18" charset="0"/>
                      </a:rPr>
                      <m:t>+…+0</m:t>
                    </m:r>
                    <m:r>
                      <a:rPr kumimoji="1" lang="en-US" altLang="ko-KR" sz="2000" i="1">
                        <a:latin typeface="Cambria Math" panose="02040503050406030204" pitchFamily="18" charset="0"/>
                      </a:rPr>
                      <m:t>⋅</m:t>
                    </m:r>
                    <m:func>
                      <m:funcPr>
                        <m:ctrlPr>
                          <a:rPr kumimoji="1" lang="en-US" altLang="ko-KR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1" lang="en-US" altLang="ko-KR" sz="2000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kumimoji="1" lang="en-US" altLang="ko-KR" sz="2000" b="0" i="1" smtClean="0">
                            <a:latin typeface="Cambria Math" panose="02040503050406030204" pitchFamily="18" charset="0"/>
                          </a:rPr>
                          <m:t>0.05</m:t>
                        </m:r>
                      </m:e>
                    </m:func>
                    <m:r>
                      <a:rPr kumimoji="1" lang="en-US" altLang="ko-KR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7907084-6B96-DF4D-A8A8-FBDA7BA719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185" y="1888435"/>
                <a:ext cx="8533937" cy="1265603"/>
              </a:xfrm>
              <a:prstGeom prst="rect">
                <a:avLst/>
              </a:prstGeom>
              <a:blipFill>
                <a:blip r:embed="rId3"/>
                <a:stretch>
                  <a:fillRect t="-75000" b="-92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A585060A-4779-404C-9DC5-F6C78EB8C2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4857792"/>
              </p:ext>
            </p:extLst>
          </p:nvPr>
        </p:nvGraphicFramePr>
        <p:xfrm>
          <a:off x="6771861" y="3451852"/>
          <a:ext cx="583645" cy="2682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3645">
                  <a:extLst>
                    <a:ext uri="{9D8B030D-6E8A-4147-A177-3AD203B41FA5}">
                      <a16:colId xmlns:a16="http://schemas.microsoft.com/office/drawing/2014/main" val="3355900904"/>
                    </a:ext>
                  </a:extLst>
                </a:gridCol>
              </a:tblGrid>
              <a:tr h="2412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0.01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2982786"/>
                  </a:ext>
                </a:extLst>
              </a:tr>
              <a:tr h="2412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0.12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6685662"/>
                  </a:ext>
                </a:extLst>
              </a:tr>
              <a:tr h="2412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0.8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5872117"/>
                  </a:ext>
                </a:extLst>
              </a:tr>
              <a:tr h="2412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⋮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3032117"/>
                  </a:ext>
                </a:extLst>
              </a:tr>
              <a:tr h="2412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0.03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60661047"/>
                  </a:ext>
                </a:extLst>
              </a:tr>
              <a:tr h="2412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⋮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0308681"/>
                  </a:ext>
                </a:extLst>
              </a:tr>
              <a:tr h="2412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0.01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4037519"/>
                  </a:ext>
                </a:extLst>
              </a:tr>
              <a:tr h="2412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0.05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3662785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19D8FFFC-A376-6141-833E-87D3597738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0869740"/>
              </p:ext>
            </p:extLst>
          </p:nvPr>
        </p:nvGraphicFramePr>
        <p:xfrm>
          <a:off x="8529648" y="3451852"/>
          <a:ext cx="332105" cy="2682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2105">
                  <a:extLst>
                    <a:ext uri="{9D8B030D-6E8A-4147-A177-3AD203B41FA5}">
                      <a16:colId xmlns:a16="http://schemas.microsoft.com/office/drawing/2014/main" val="3355900904"/>
                    </a:ext>
                  </a:extLst>
                </a:gridCol>
              </a:tblGrid>
              <a:tr h="2412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2982786"/>
                  </a:ext>
                </a:extLst>
              </a:tr>
              <a:tr h="2412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6685662"/>
                  </a:ext>
                </a:extLst>
              </a:tr>
              <a:tr h="2412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5872117"/>
                  </a:ext>
                </a:extLst>
              </a:tr>
              <a:tr h="2412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⋮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3032117"/>
                  </a:ext>
                </a:extLst>
              </a:tr>
              <a:tr h="2412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60661047"/>
                  </a:ext>
                </a:extLst>
              </a:tr>
              <a:tr h="2412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⋮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0308681"/>
                  </a:ext>
                </a:extLst>
              </a:tr>
              <a:tr h="2412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4037519"/>
                  </a:ext>
                </a:extLst>
              </a:tr>
              <a:tr h="2412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3662785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5B22E1F-F599-CD41-AF07-EA2BBFBF731B}"/>
                  </a:ext>
                </a:extLst>
              </p:cNvPr>
              <p:cNvSpPr txBox="1"/>
              <p:nvPr/>
            </p:nvSpPr>
            <p:spPr>
              <a:xfrm>
                <a:off x="6879222" y="6257835"/>
                <a:ext cx="47628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en-US" altLang="ko-KR" sz="20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5B22E1F-F599-CD41-AF07-EA2BBFBF73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9222" y="6257835"/>
                <a:ext cx="476284" cy="400110"/>
              </a:xfrm>
              <a:prstGeom prst="rect">
                <a:avLst/>
              </a:prstGeom>
              <a:blipFill>
                <a:blip r:embed="rId4"/>
                <a:stretch>
                  <a:fillRect t="-3125" b="-625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B35CD40-53A7-CA49-ADC3-6755CEBB2B0C}"/>
                  </a:ext>
                </a:extLst>
              </p:cNvPr>
              <p:cNvSpPr txBox="1"/>
              <p:nvPr/>
            </p:nvSpPr>
            <p:spPr>
              <a:xfrm>
                <a:off x="8457558" y="6257835"/>
                <a:ext cx="47628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en-US" altLang="ko-KR" sz="20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B35CD40-53A7-CA49-ADC3-6755CEBB2B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7558" y="6257835"/>
                <a:ext cx="476284" cy="400110"/>
              </a:xfrm>
              <a:prstGeom prst="rect">
                <a:avLst/>
              </a:prstGeom>
              <a:blipFill>
                <a:blip r:embed="rId5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8207262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BF8C8579-929D-9F44-BE0D-6133452BD71B}"/>
              </a:ext>
            </a:extLst>
          </p:cNvPr>
          <p:cNvSpPr txBox="1"/>
          <p:nvPr/>
        </p:nvSpPr>
        <p:spPr>
          <a:xfrm>
            <a:off x="284035" y="599599"/>
            <a:ext cx="34976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Word2Vec</a:t>
            </a:r>
            <a:r>
              <a:rPr kumimoji="1" lang="ko-KR" altLang="en-US" sz="2800" dirty="0"/>
              <a:t> </a:t>
            </a:r>
            <a:r>
              <a:rPr kumimoji="1" lang="en-US" altLang="ko-KR" sz="2800" dirty="0"/>
              <a:t>(Skip-Gram)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A269BB5B-07FF-2249-936A-59A90418D922}"/>
              </a:ext>
            </a:extLst>
          </p:cNvPr>
          <p:cNvSpPr/>
          <p:nvPr/>
        </p:nvSpPr>
        <p:spPr>
          <a:xfrm>
            <a:off x="208722" y="3120887"/>
            <a:ext cx="914400" cy="914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0A7D6A1-EC15-8D45-B425-5DE440C413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94"/>
          <a:stretch/>
        </p:blipFill>
        <p:spPr>
          <a:xfrm>
            <a:off x="109331" y="1040113"/>
            <a:ext cx="4919046" cy="5341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11798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BF8C8579-929D-9F44-BE0D-6133452BD71B}"/>
              </a:ext>
            </a:extLst>
          </p:cNvPr>
          <p:cNvSpPr txBox="1"/>
          <p:nvPr/>
        </p:nvSpPr>
        <p:spPr>
          <a:xfrm>
            <a:off x="284035" y="599599"/>
            <a:ext cx="16856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Word2Vec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D2E3CD6-F27A-1D44-8A50-FD91FAC038D5}"/>
              </a:ext>
            </a:extLst>
          </p:cNvPr>
          <p:cNvSpPr txBox="1"/>
          <p:nvPr/>
        </p:nvSpPr>
        <p:spPr>
          <a:xfrm>
            <a:off x="574467" y="1412112"/>
            <a:ext cx="1104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핵심 </a:t>
            </a:r>
            <a:r>
              <a:rPr kumimoji="1" lang="en-US" altLang="ko-KR" dirty="0"/>
              <a:t>Idea</a:t>
            </a:r>
            <a:endParaRPr kumimoji="1"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5F030B-A251-A943-85F2-2A5C8B7D7AE5}"/>
              </a:ext>
            </a:extLst>
          </p:cNvPr>
          <p:cNvSpPr txBox="1"/>
          <p:nvPr/>
        </p:nvSpPr>
        <p:spPr>
          <a:xfrm>
            <a:off x="2312597" y="2340059"/>
            <a:ext cx="8551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/>
              <a:t>CBOW</a:t>
            </a:r>
            <a:endParaRPr kumimoji="1" lang="ko-KR" altLang="en-US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63F482-023F-6642-B8AB-A672BA97D33A}"/>
              </a:ext>
            </a:extLst>
          </p:cNvPr>
          <p:cNvSpPr txBox="1"/>
          <p:nvPr/>
        </p:nvSpPr>
        <p:spPr>
          <a:xfrm>
            <a:off x="8083151" y="2340059"/>
            <a:ext cx="12678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/>
              <a:t>Skip-Gram</a:t>
            </a:r>
            <a:endParaRPr kumimoji="1" lang="ko-KR" altLang="en-US" sz="2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00C1A2-5ED3-6044-9AD2-11113EFDE43E}"/>
              </a:ext>
            </a:extLst>
          </p:cNvPr>
          <p:cNvSpPr txBox="1"/>
          <p:nvPr/>
        </p:nvSpPr>
        <p:spPr>
          <a:xfrm>
            <a:off x="675640" y="3298784"/>
            <a:ext cx="4777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매일 늦게 일어나서 </a:t>
            </a:r>
            <a:r>
              <a:rPr kumimoji="1" lang="en-US" altLang="ko-KR" dirty="0"/>
              <a:t>_______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안먹고</a:t>
            </a:r>
            <a:r>
              <a:rPr kumimoji="1" lang="ko-KR" altLang="en-US" dirty="0"/>
              <a:t> 출근한다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EC18EE-0135-1B47-ABE7-33DE49C9F965}"/>
              </a:ext>
            </a:extLst>
          </p:cNvPr>
          <p:cNvSpPr txBox="1"/>
          <p:nvPr/>
        </p:nvSpPr>
        <p:spPr>
          <a:xfrm>
            <a:off x="6739093" y="3298784"/>
            <a:ext cx="4604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/>
              <a:t>____</a:t>
            </a:r>
            <a:r>
              <a:rPr kumimoji="1" lang="ko-KR" altLang="en-US" dirty="0"/>
              <a:t> </a:t>
            </a:r>
            <a:r>
              <a:rPr kumimoji="1" lang="en-US" altLang="ko-KR" dirty="0"/>
              <a:t>____</a:t>
            </a:r>
            <a:r>
              <a:rPr kumimoji="1" lang="ko-KR" altLang="en-US" dirty="0"/>
              <a:t> </a:t>
            </a:r>
            <a:r>
              <a:rPr kumimoji="1" lang="en-US" altLang="ko-KR" dirty="0"/>
              <a:t>________</a:t>
            </a:r>
            <a:r>
              <a:rPr kumimoji="1" lang="ko-KR" altLang="en-US" dirty="0"/>
              <a:t> 아침을 </a:t>
            </a:r>
            <a:r>
              <a:rPr kumimoji="1" lang="en-US" altLang="ko-KR" dirty="0"/>
              <a:t>______</a:t>
            </a:r>
            <a:r>
              <a:rPr kumimoji="1" lang="ko-KR" altLang="en-US" dirty="0"/>
              <a:t> </a:t>
            </a:r>
            <a:r>
              <a:rPr kumimoji="1" lang="en-US" altLang="ko-KR" dirty="0"/>
              <a:t>________</a:t>
            </a:r>
            <a:endParaRPr kumimoji="1"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ABD8B6-AF31-9446-A2DC-C7A3200303BE}"/>
              </a:ext>
            </a:extLst>
          </p:cNvPr>
          <p:cNvSpPr txBox="1"/>
          <p:nvPr/>
        </p:nvSpPr>
        <p:spPr>
          <a:xfrm>
            <a:off x="620340" y="4354010"/>
            <a:ext cx="48878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>
                <a:solidFill>
                  <a:schemeClr val="accent1"/>
                </a:solidFill>
              </a:rPr>
              <a:t>주변의 여러 단어들을 통해 하나의 단어를 예측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8C4DD9-7C46-D942-80A6-61C664D2BCE3}"/>
              </a:ext>
            </a:extLst>
          </p:cNvPr>
          <p:cNvSpPr txBox="1"/>
          <p:nvPr/>
        </p:nvSpPr>
        <p:spPr>
          <a:xfrm>
            <a:off x="6683785" y="4354010"/>
            <a:ext cx="4657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>
                <a:solidFill>
                  <a:schemeClr val="accent1"/>
                </a:solidFill>
              </a:rPr>
              <a:t>하나의 단어를 통해 주변 여러 단어들을 예측</a:t>
            </a:r>
          </a:p>
        </p:txBody>
      </p:sp>
    </p:spTree>
    <p:extLst>
      <p:ext uri="{BB962C8B-B14F-4D97-AF65-F5344CB8AC3E}">
        <p14:creationId xmlns:p14="http://schemas.microsoft.com/office/powerpoint/2010/main" val="274665674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BF8C8579-929D-9F44-BE0D-6133452BD71B}"/>
              </a:ext>
            </a:extLst>
          </p:cNvPr>
          <p:cNvSpPr txBox="1"/>
          <p:nvPr/>
        </p:nvSpPr>
        <p:spPr>
          <a:xfrm>
            <a:off x="284035" y="599599"/>
            <a:ext cx="34976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Word2Vec</a:t>
            </a:r>
            <a:r>
              <a:rPr kumimoji="1" lang="ko-KR" altLang="en-US" sz="2800" dirty="0"/>
              <a:t> </a:t>
            </a:r>
            <a:r>
              <a:rPr kumimoji="1" lang="en-US" altLang="ko-KR" sz="2800" dirty="0"/>
              <a:t>(Skip-Gram)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4CCFD1B-8BA4-3A4D-BA5D-E0B40FA4D8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94"/>
          <a:stretch/>
        </p:blipFill>
        <p:spPr>
          <a:xfrm>
            <a:off x="109331" y="1040113"/>
            <a:ext cx="4919046" cy="5341791"/>
          </a:xfrm>
          <a:prstGeom prst="rect">
            <a:avLst/>
          </a:prstGeom>
        </p:spPr>
      </p:pic>
      <p:sp>
        <p:nvSpPr>
          <p:cNvPr id="4" name="타원 3">
            <a:extLst>
              <a:ext uri="{FF2B5EF4-FFF2-40B4-BE49-F238E27FC236}">
                <a16:creationId xmlns:a16="http://schemas.microsoft.com/office/drawing/2014/main" id="{9C43CCFD-425A-F94B-9D17-96405AA9E1F3}"/>
              </a:ext>
            </a:extLst>
          </p:cNvPr>
          <p:cNvSpPr/>
          <p:nvPr/>
        </p:nvSpPr>
        <p:spPr>
          <a:xfrm>
            <a:off x="208722" y="3120887"/>
            <a:ext cx="914400" cy="914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62C5BB-33C2-0D43-8C9E-9E7B0E03FEC2}"/>
              </a:ext>
            </a:extLst>
          </p:cNvPr>
          <p:cNvSpPr txBox="1"/>
          <p:nvPr/>
        </p:nvSpPr>
        <p:spPr>
          <a:xfrm>
            <a:off x="6096000" y="1040113"/>
            <a:ext cx="2092304" cy="29556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dirty="0"/>
              <a:t>Input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CBOW: 2m</a:t>
            </a:r>
            <a:r>
              <a:rPr kumimoji="1" lang="ko-KR" altLang="en-US" dirty="0"/>
              <a:t>개</a:t>
            </a:r>
            <a:endParaRPr kumimoji="1"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Skip-Gram:</a:t>
            </a:r>
            <a:r>
              <a:rPr kumimoji="1" lang="ko-KR" altLang="en-US" dirty="0"/>
              <a:t> </a:t>
            </a:r>
            <a:r>
              <a:rPr kumimoji="1" lang="en-US" altLang="ko-KR" dirty="0"/>
              <a:t>1</a:t>
            </a:r>
            <a:r>
              <a:rPr kumimoji="1" lang="ko-KR" altLang="en-US" dirty="0"/>
              <a:t>개</a:t>
            </a:r>
            <a:endParaRPr kumimoji="1" lang="en-US" altLang="ko-KR" dirty="0"/>
          </a:p>
          <a:p>
            <a:pPr>
              <a:lnSpc>
                <a:spcPct val="150000"/>
              </a:lnSpc>
            </a:pPr>
            <a:endParaRPr kumimoji="1" lang="en-US" altLang="ko-KR" dirty="0"/>
          </a:p>
          <a:p>
            <a:pPr>
              <a:lnSpc>
                <a:spcPct val="150000"/>
              </a:lnSpc>
            </a:pPr>
            <a:r>
              <a:rPr kumimoji="1" lang="en-US" altLang="ko-KR" dirty="0"/>
              <a:t>Output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CBOW: 1</a:t>
            </a:r>
            <a:r>
              <a:rPr kumimoji="1" lang="ko-KR" altLang="en-US" dirty="0"/>
              <a:t>개</a:t>
            </a:r>
            <a:endParaRPr kumimoji="1"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Skip-Gram: 2m</a:t>
            </a:r>
            <a:r>
              <a:rPr kumimoji="1" lang="ko-KR" altLang="en-US" dirty="0"/>
              <a:t>개</a:t>
            </a:r>
          </a:p>
        </p:txBody>
      </p:sp>
    </p:spTree>
    <p:extLst>
      <p:ext uri="{BB962C8B-B14F-4D97-AF65-F5344CB8AC3E}">
        <p14:creationId xmlns:p14="http://schemas.microsoft.com/office/powerpoint/2010/main" val="175624229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BF8C8579-929D-9F44-BE0D-6133452BD71B}"/>
              </a:ext>
            </a:extLst>
          </p:cNvPr>
          <p:cNvSpPr txBox="1"/>
          <p:nvPr/>
        </p:nvSpPr>
        <p:spPr>
          <a:xfrm>
            <a:off x="284035" y="599599"/>
            <a:ext cx="34976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Word2Vec</a:t>
            </a:r>
            <a:r>
              <a:rPr kumimoji="1" lang="ko-KR" altLang="en-US" sz="2800" dirty="0"/>
              <a:t> </a:t>
            </a:r>
            <a:r>
              <a:rPr kumimoji="1" lang="en-US" altLang="ko-KR" sz="2800" dirty="0"/>
              <a:t>(Skip-Gram)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09D3AC9-981E-0E41-BA56-813B5D45E39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94"/>
          <a:stretch/>
        </p:blipFill>
        <p:spPr>
          <a:xfrm>
            <a:off x="109331" y="1040113"/>
            <a:ext cx="4919046" cy="5341791"/>
          </a:xfrm>
          <a:prstGeom prst="rect">
            <a:avLst/>
          </a:prstGeom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A269BB5B-07FF-2249-936A-59A90418D922}"/>
              </a:ext>
            </a:extLst>
          </p:cNvPr>
          <p:cNvSpPr/>
          <p:nvPr/>
        </p:nvSpPr>
        <p:spPr>
          <a:xfrm>
            <a:off x="208722" y="3120887"/>
            <a:ext cx="914400" cy="914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133A9BB-8FEB-0A4F-BE05-FEA3F8B3DF40}"/>
                  </a:ext>
                </a:extLst>
              </p:cNvPr>
              <p:cNvSpPr txBox="1"/>
              <p:nvPr/>
            </p:nvSpPr>
            <p:spPr>
              <a:xfrm>
                <a:off x="6000999" y="1122819"/>
                <a:ext cx="2717988" cy="588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457200" indent="-457200">
                  <a:lnSpc>
                    <a:spcPct val="150000"/>
                  </a:lnSpc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sz="2400" b="0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ko-KR" sz="2400" b="0" i="0" dirty="0" smtClean="0">
                            <a:latin typeface="Cambria Math" panose="02040503050406030204" pitchFamily="18" charset="0"/>
                          </a:rPr>
                          <m:t>t</m:t>
                        </m:r>
                        <m:r>
                          <a:rPr kumimoji="1" lang="en-US" altLang="ko-KR" sz="2400" b="0" i="0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kumimoji="1" lang="en-US" altLang="ko-KR" sz="2400" b="0" i="0" dirty="0" smtClean="0">
                            <a:latin typeface="Cambria Math" panose="02040503050406030204" pitchFamily="18" charset="0"/>
                          </a:rPr>
                          <m:t>m</m:t>
                        </m:r>
                      </m:sub>
                    </m:sSub>
                    <m:r>
                      <a:rPr kumimoji="1" lang="en-US" altLang="ko-KR" sz="2400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ko-KR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kumimoji="1" lang="en-US" altLang="ko-KR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ko-KR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kumimoji="1" lang="en-US" altLang="ko-KR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kumimoji="1" lang="en-US" altLang="ko-KR" sz="24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kumimoji="1" lang="en-US" altLang="ko-KR" sz="2400" i="1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endParaRPr kumimoji="1" lang="en-US" altLang="ko-KR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133A9BB-8FEB-0A4F-BE05-FEA3F8B3DF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0999" y="1122819"/>
                <a:ext cx="2717988" cy="588110"/>
              </a:xfrm>
              <a:prstGeom prst="rect">
                <a:avLst/>
              </a:prstGeom>
              <a:blipFill>
                <a:blip r:embed="rId4"/>
                <a:stretch>
                  <a:fillRect l="-2326" b="-1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직사각형 6">
            <a:extLst>
              <a:ext uri="{FF2B5EF4-FFF2-40B4-BE49-F238E27FC236}">
                <a16:creationId xmlns:a16="http://schemas.microsoft.com/office/drawing/2014/main" id="{EEEACB27-F0E6-2A44-AECB-2B87C66D62DF}"/>
              </a:ext>
            </a:extLst>
          </p:cNvPr>
          <p:cNvSpPr/>
          <p:nvPr/>
        </p:nvSpPr>
        <p:spPr>
          <a:xfrm>
            <a:off x="790160" y="2524539"/>
            <a:ext cx="1883466" cy="2195318"/>
          </a:xfrm>
          <a:prstGeom prst="rect">
            <a:avLst/>
          </a:prstGeom>
          <a:noFill/>
          <a:ln w="63500">
            <a:solidFill>
              <a:srgbClr val="FF0000">
                <a:alpha val="53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8929808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BF8C8579-929D-9F44-BE0D-6133452BD71B}"/>
              </a:ext>
            </a:extLst>
          </p:cNvPr>
          <p:cNvSpPr txBox="1"/>
          <p:nvPr/>
        </p:nvSpPr>
        <p:spPr>
          <a:xfrm>
            <a:off x="284035" y="599599"/>
            <a:ext cx="34976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Word2Vec</a:t>
            </a:r>
            <a:r>
              <a:rPr kumimoji="1" lang="ko-KR" altLang="en-US" sz="2800" dirty="0"/>
              <a:t> </a:t>
            </a:r>
            <a:r>
              <a:rPr kumimoji="1" lang="en-US" altLang="ko-KR" sz="2800" dirty="0"/>
              <a:t>(Skip-Gram)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09D3AC9-981E-0E41-BA56-813B5D45E39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94"/>
          <a:stretch/>
        </p:blipFill>
        <p:spPr>
          <a:xfrm>
            <a:off x="109331" y="1040113"/>
            <a:ext cx="4919046" cy="5341791"/>
          </a:xfrm>
          <a:prstGeom prst="rect">
            <a:avLst/>
          </a:prstGeom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A269BB5B-07FF-2249-936A-59A90418D922}"/>
              </a:ext>
            </a:extLst>
          </p:cNvPr>
          <p:cNvSpPr/>
          <p:nvPr/>
        </p:nvSpPr>
        <p:spPr>
          <a:xfrm>
            <a:off x="208722" y="3120887"/>
            <a:ext cx="914400" cy="914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133A9BB-8FEB-0A4F-BE05-FEA3F8B3DF40}"/>
                  </a:ext>
                </a:extLst>
              </p:cNvPr>
              <p:cNvSpPr txBox="1"/>
              <p:nvPr/>
            </p:nvSpPr>
            <p:spPr>
              <a:xfrm>
                <a:off x="6000999" y="1122819"/>
                <a:ext cx="2222532" cy="11421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457200" indent="-457200">
                  <a:lnSpc>
                    <a:spcPct val="150000"/>
                  </a:lnSpc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sz="2400" b="0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ko-KR" sz="2400" b="0" i="0" dirty="0" smtClean="0">
                            <a:latin typeface="Cambria Math" panose="02040503050406030204" pitchFamily="18" charset="0"/>
                          </a:rPr>
                          <m:t>t</m:t>
                        </m:r>
                      </m:sub>
                    </m:sSub>
                    <m:r>
                      <a:rPr kumimoji="1" lang="en-US" altLang="ko-KR" sz="2400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ko-KR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kumimoji="1" lang="en-US" altLang="ko-KR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ko-KR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kumimoji="1" lang="en-US" altLang="ko-KR" sz="2400" i="1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endParaRPr kumimoji="1" lang="en-US" altLang="ko-KR" sz="2400" dirty="0"/>
              </a:p>
              <a:p>
                <a:pPr marL="457200" indent="-457200">
                  <a:lnSpc>
                    <a:spcPct val="150000"/>
                  </a:lnSpc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kumimoji="1" lang="en-US" altLang="ko-KR" sz="2400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kumimoji="1" lang="en-US" altLang="ko-KR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sz="2400" b="0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ko-KR" sz="2400" b="0" i="1" dirty="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acc>
                    <m:r>
                      <a:rPr kumimoji="1" lang="en-US" altLang="ko-KR" sz="2400" b="0" i="1" dirty="0" smtClean="0">
                        <a:latin typeface="Cambria Math" panose="02040503050406030204" pitchFamily="18" charset="0"/>
                      </a:rPr>
                      <m:t> =</m:t>
                    </m:r>
                    <m:sSub>
                      <m:sSubPr>
                        <m:ctrlPr>
                          <a:rPr kumimoji="1" lang="en-US" altLang="ko-KR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sz="2400" b="0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kumimoji="1" lang="en-US" altLang="ko-KR" sz="2400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sSup>
                      <m:sSupPr>
                        <m:ctrlPr>
                          <a:rPr kumimoji="1" lang="en-US" altLang="ko-KR" sz="24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R" sz="2400" b="0" i="1" dirty="0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kumimoji="1" lang="en-US" altLang="ko-KR" sz="2400" b="0" i="1" dirty="0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kumimoji="1" lang="ko-KR" altLang="en-US" sz="24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ko-KR" sz="24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kumimoji="1" lang="en-US" altLang="ko-KR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133A9BB-8FEB-0A4F-BE05-FEA3F8B3DF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0999" y="1122819"/>
                <a:ext cx="2222532" cy="1142108"/>
              </a:xfrm>
              <a:prstGeom prst="rect">
                <a:avLst/>
              </a:prstGeom>
              <a:blipFill>
                <a:blip r:embed="rId4"/>
                <a:stretch>
                  <a:fillRect l="-2841" r="-1136" b="-769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직사각형 6">
            <a:extLst>
              <a:ext uri="{FF2B5EF4-FFF2-40B4-BE49-F238E27FC236}">
                <a16:creationId xmlns:a16="http://schemas.microsoft.com/office/drawing/2014/main" id="{EEEACB27-F0E6-2A44-AECB-2B87C66D62DF}"/>
              </a:ext>
            </a:extLst>
          </p:cNvPr>
          <p:cNvSpPr/>
          <p:nvPr/>
        </p:nvSpPr>
        <p:spPr>
          <a:xfrm>
            <a:off x="2221395" y="1122819"/>
            <a:ext cx="1684683" cy="5135582"/>
          </a:xfrm>
          <a:prstGeom prst="rect">
            <a:avLst/>
          </a:prstGeom>
          <a:noFill/>
          <a:ln w="63500">
            <a:solidFill>
              <a:srgbClr val="FF0000">
                <a:alpha val="53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5674032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BF8C8579-929D-9F44-BE0D-6133452BD71B}"/>
              </a:ext>
            </a:extLst>
          </p:cNvPr>
          <p:cNvSpPr txBox="1"/>
          <p:nvPr/>
        </p:nvSpPr>
        <p:spPr>
          <a:xfrm>
            <a:off x="284035" y="599599"/>
            <a:ext cx="34976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Word2Vec</a:t>
            </a:r>
            <a:r>
              <a:rPr kumimoji="1" lang="ko-KR" altLang="en-US" sz="2800" dirty="0"/>
              <a:t> </a:t>
            </a:r>
            <a:r>
              <a:rPr kumimoji="1" lang="en-US" altLang="ko-KR" sz="2800" dirty="0"/>
              <a:t>(Skip-Gram)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09D3AC9-981E-0E41-BA56-813B5D45E39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94"/>
          <a:stretch/>
        </p:blipFill>
        <p:spPr>
          <a:xfrm>
            <a:off x="109331" y="1040113"/>
            <a:ext cx="4919046" cy="5341791"/>
          </a:xfrm>
          <a:prstGeom prst="rect">
            <a:avLst/>
          </a:prstGeom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A269BB5B-07FF-2249-936A-59A90418D922}"/>
              </a:ext>
            </a:extLst>
          </p:cNvPr>
          <p:cNvSpPr/>
          <p:nvPr/>
        </p:nvSpPr>
        <p:spPr>
          <a:xfrm>
            <a:off x="208722" y="3120887"/>
            <a:ext cx="914400" cy="914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133A9BB-8FEB-0A4F-BE05-FEA3F8B3DF40}"/>
                  </a:ext>
                </a:extLst>
              </p:cNvPr>
              <p:cNvSpPr txBox="1"/>
              <p:nvPr/>
            </p:nvSpPr>
            <p:spPr>
              <a:xfrm>
                <a:off x="6000999" y="1122819"/>
                <a:ext cx="3131435" cy="18145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457200" indent="-457200">
                  <a:lnSpc>
                    <a:spcPct val="150000"/>
                  </a:lnSpc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sz="2400" b="0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ko-KR" sz="2400" b="0" i="0" dirty="0" smtClean="0">
                            <a:latin typeface="Cambria Math" panose="02040503050406030204" pitchFamily="18" charset="0"/>
                          </a:rPr>
                          <m:t>t</m:t>
                        </m:r>
                      </m:sub>
                    </m:sSub>
                    <m:r>
                      <a:rPr kumimoji="1" lang="en-US" altLang="ko-KR" sz="2400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ko-KR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kumimoji="1" lang="en-US" altLang="ko-KR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ko-KR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kumimoji="1" lang="en-US" altLang="ko-KR" sz="2400" i="1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endParaRPr kumimoji="1" lang="en-US" altLang="ko-KR" sz="2400" dirty="0"/>
              </a:p>
              <a:p>
                <a:pPr marL="457200" indent="-457200">
                  <a:lnSpc>
                    <a:spcPct val="150000"/>
                  </a:lnSpc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kumimoji="1" lang="en-US" altLang="ko-KR" sz="2400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kumimoji="1" lang="en-US" altLang="ko-KR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sz="2400" b="0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ko-KR" sz="2400" b="0" i="1" dirty="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acc>
                    <m:r>
                      <a:rPr kumimoji="1" lang="en-US" altLang="ko-KR" sz="2400" b="0" i="1" dirty="0" smtClean="0">
                        <a:latin typeface="Cambria Math" panose="02040503050406030204" pitchFamily="18" charset="0"/>
                      </a:rPr>
                      <m:t> =</m:t>
                    </m:r>
                    <m:sSub>
                      <m:sSubPr>
                        <m:ctrlPr>
                          <a:rPr kumimoji="1" lang="en-US" altLang="ko-KR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sz="2400" b="0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kumimoji="1" lang="en-US" altLang="ko-KR" sz="2400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sSup>
                      <m:sSupPr>
                        <m:ctrlPr>
                          <a:rPr kumimoji="1" lang="en-US" altLang="ko-KR" sz="24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R" sz="2400" b="0" i="1" dirty="0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kumimoji="1" lang="en-US" altLang="ko-KR" sz="2400" b="0" i="1" dirty="0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endParaRPr kumimoji="1" lang="en-US" altLang="ko-KR" sz="2400" b="0" i="1" dirty="0">
                  <a:latin typeface="Cambria Math" panose="02040503050406030204" pitchFamily="18" charset="0"/>
                </a:endParaRPr>
              </a:p>
              <a:p>
                <a:pPr marL="457200" indent="-457200">
                  <a:lnSpc>
                    <a:spcPct val="150000"/>
                  </a:lnSpc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kumimoji="1" lang="en-US" altLang="ko-KR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kumimoji="1" lang="en-US" altLang="ko-KR" sz="2400" b="0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kumimoji="1" lang="en-US" altLang="ko-KR" sz="2400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kumimoji="1" lang="en-US" altLang="ko-KR" sz="2400" b="0" i="1" dirty="0" smtClean="0">
                        <a:latin typeface="Cambria Math" panose="02040503050406030204" pitchFamily="18" charset="0"/>
                      </a:rPr>
                      <m:t> =</m:t>
                    </m:r>
                    <m:r>
                      <a:rPr kumimoji="1" lang="en-US" altLang="ko-KR" sz="2400" b="0" i="1" dirty="0" smtClean="0">
                        <a:latin typeface="Cambria Math" panose="02040503050406030204" pitchFamily="18" charset="0"/>
                      </a:rPr>
                      <m:t>𝑠𝑜𝑓𝑡𝑚𝑎𝑥</m:t>
                    </m:r>
                    <m:r>
                      <a:rPr kumimoji="1" lang="en-US" altLang="ko-KR" sz="2400" b="0" i="1" dirty="0" smtClean="0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̃"/>
                        <m:ctrlPr>
                          <a:rPr kumimoji="1" lang="en-US" altLang="ko-KR" sz="2400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kumimoji="1" lang="en-US" altLang="ko-KR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sz="2400" i="1" dirty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ko-KR" sz="2400" i="1" dirty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acc>
                    <m:r>
                      <a:rPr kumimoji="1" lang="en-US" altLang="ko-KR" sz="2400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en-US" altLang="ko-KR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133A9BB-8FEB-0A4F-BE05-FEA3F8B3DF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0999" y="1122819"/>
                <a:ext cx="3131435" cy="1814599"/>
              </a:xfrm>
              <a:prstGeom prst="rect">
                <a:avLst/>
              </a:prstGeom>
              <a:blipFill>
                <a:blip r:embed="rId4"/>
                <a:stretch>
                  <a:fillRect l="-2024" r="-40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직사각형 6">
            <a:extLst>
              <a:ext uri="{FF2B5EF4-FFF2-40B4-BE49-F238E27FC236}">
                <a16:creationId xmlns:a16="http://schemas.microsoft.com/office/drawing/2014/main" id="{EEEACB27-F0E6-2A44-AECB-2B87C66D62DF}"/>
              </a:ext>
            </a:extLst>
          </p:cNvPr>
          <p:cNvSpPr/>
          <p:nvPr/>
        </p:nvSpPr>
        <p:spPr>
          <a:xfrm>
            <a:off x="3279913" y="1122819"/>
            <a:ext cx="626165" cy="5135582"/>
          </a:xfrm>
          <a:prstGeom prst="rect">
            <a:avLst/>
          </a:prstGeom>
          <a:noFill/>
          <a:ln w="63500">
            <a:solidFill>
              <a:srgbClr val="FF0000">
                <a:alpha val="53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3712148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BF8C8579-929D-9F44-BE0D-6133452BD71B}"/>
              </a:ext>
            </a:extLst>
          </p:cNvPr>
          <p:cNvSpPr txBox="1"/>
          <p:nvPr/>
        </p:nvSpPr>
        <p:spPr>
          <a:xfrm>
            <a:off x="284035" y="599599"/>
            <a:ext cx="34976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Word2Vec</a:t>
            </a:r>
            <a:r>
              <a:rPr kumimoji="1" lang="ko-KR" altLang="en-US" sz="2800" dirty="0"/>
              <a:t> </a:t>
            </a:r>
            <a:r>
              <a:rPr kumimoji="1" lang="en-US" altLang="ko-KR" sz="2800" dirty="0"/>
              <a:t>(Skip-Gram)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09D3AC9-981E-0E41-BA56-813B5D45E39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94"/>
          <a:stretch/>
        </p:blipFill>
        <p:spPr>
          <a:xfrm>
            <a:off x="109331" y="1040113"/>
            <a:ext cx="4919046" cy="5341791"/>
          </a:xfrm>
          <a:prstGeom prst="rect">
            <a:avLst/>
          </a:prstGeom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A269BB5B-07FF-2249-936A-59A90418D922}"/>
              </a:ext>
            </a:extLst>
          </p:cNvPr>
          <p:cNvSpPr/>
          <p:nvPr/>
        </p:nvSpPr>
        <p:spPr>
          <a:xfrm>
            <a:off x="208722" y="3120887"/>
            <a:ext cx="914400" cy="914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133A9BB-8FEB-0A4F-BE05-FEA3F8B3DF40}"/>
                  </a:ext>
                </a:extLst>
              </p:cNvPr>
              <p:cNvSpPr txBox="1"/>
              <p:nvPr/>
            </p:nvSpPr>
            <p:spPr>
              <a:xfrm>
                <a:off x="6000999" y="1122819"/>
                <a:ext cx="3131435" cy="18145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457200" indent="-457200">
                  <a:lnSpc>
                    <a:spcPct val="150000"/>
                  </a:lnSpc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sz="2400" b="0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ko-KR" sz="2400" b="0" i="0" dirty="0" smtClean="0">
                            <a:latin typeface="Cambria Math" panose="02040503050406030204" pitchFamily="18" charset="0"/>
                          </a:rPr>
                          <m:t>t</m:t>
                        </m:r>
                      </m:sub>
                    </m:sSub>
                    <m:r>
                      <a:rPr kumimoji="1" lang="en-US" altLang="ko-KR" sz="2400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ko-KR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kumimoji="1" lang="en-US" altLang="ko-KR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ko-KR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kumimoji="1" lang="en-US" altLang="ko-KR" sz="2400" i="1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endParaRPr kumimoji="1" lang="en-US" altLang="ko-KR" sz="2400" dirty="0"/>
              </a:p>
              <a:p>
                <a:pPr marL="457200" indent="-457200">
                  <a:lnSpc>
                    <a:spcPct val="150000"/>
                  </a:lnSpc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kumimoji="1" lang="en-US" altLang="ko-KR" sz="2400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kumimoji="1" lang="en-US" altLang="ko-KR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sz="2400" b="0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ko-KR" sz="2400" b="0" i="1" dirty="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acc>
                    <m:r>
                      <a:rPr kumimoji="1" lang="en-US" altLang="ko-KR" sz="2400" b="0" i="1" dirty="0" smtClean="0">
                        <a:latin typeface="Cambria Math" panose="02040503050406030204" pitchFamily="18" charset="0"/>
                      </a:rPr>
                      <m:t> =</m:t>
                    </m:r>
                    <m:sSub>
                      <m:sSubPr>
                        <m:ctrlPr>
                          <a:rPr kumimoji="1" lang="en-US" altLang="ko-KR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sz="2400" b="0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kumimoji="1" lang="en-US" altLang="ko-KR" sz="2400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sSup>
                      <m:sSupPr>
                        <m:ctrlPr>
                          <a:rPr kumimoji="1" lang="en-US" altLang="ko-KR" sz="24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R" sz="2400" b="0" i="1" dirty="0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kumimoji="1" lang="en-US" altLang="ko-KR" sz="2400" b="0" i="1" dirty="0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endParaRPr kumimoji="1" lang="en-US" altLang="ko-KR" sz="2400" b="0" i="1" dirty="0">
                  <a:latin typeface="Cambria Math" panose="02040503050406030204" pitchFamily="18" charset="0"/>
                </a:endParaRPr>
              </a:p>
              <a:p>
                <a:pPr marL="457200" indent="-457200">
                  <a:lnSpc>
                    <a:spcPct val="150000"/>
                  </a:lnSpc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kumimoji="1" lang="en-US" altLang="ko-KR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kumimoji="1" lang="en-US" altLang="ko-KR" sz="2400" b="0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kumimoji="1" lang="en-US" altLang="ko-KR" sz="2400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kumimoji="1" lang="en-US" altLang="ko-KR" sz="2400" b="0" i="1" dirty="0" smtClean="0">
                        <a:latin typeface="Cambria Math" panose="02040503050406030204" pitchFamily="18" charset="0"/>
                      </a:rPr>
                      <m:t> =</m:t>
                    </m:r>
                    <m:r>
                      <a:rPr kumimoji="1" lang="en-US" altLang="ko-KR" sz="2400" b="0" i="1" dirty="0" smtClean="0">
                        <a:latin typeface="Cambria Math" panose="02040503050406030204" pitchFamily="18" charset="0"/>
                      </a:rPr>
                      <m:t>𝑠𝑜𝑓𝑡𝑚𝑎𝑥</m:t>
                    </m:r>
                    <m:r>
                      <a:rPr kumimoji="1" lang="en-US" altLang="ko-KR" sz="2400" b="0" i="1" dirty="0" smtClean="0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̃"/>
                        <m:ctrlPr>
                          <a:rPr kumimoji="1" lang="en-US" altLang="ko-KR" sz="2400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kumimoji="1" lang="en-US" altLang="ko-KR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sz="2400" i="1" dirty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ko-KR" sz="2400" i="1" dirty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acc>
                    <m:r>
                      <a:rPr kumimoji="1" lang="en-US" altLang="ko-KR" sz="2400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en-US" altLang="ko-KR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133A9BB-8FEB-0A4F-BE05-FEA3F8B3DF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0999" y="1122819"/>
                <a:ext cx="3131435" cy="1814599"/>
              </a:xfrm>
              <a:prstGeom prst="rect">
                <a:avLst/>
              </a:prstGeom>
              <a:blipFill>
                <a:blip r:embed="rId4"/>
                <a:stretch>
                  <a:fillRect l="-2024" r="-405" b="-277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직사각형 6">
            <a:extLst>
              <a:ext uri="{FF2B5EF4-FFF2-40B4-BE49-F238E27FC236}">
                <a16:creationId xmlns:a16="http://schemas.microsoft.com/office/drawing/2014/main" id="{EEEACB27-F0E6-2A44-AECB-2B87C66D62DF}"/>
              </a:ext>
            </a:extLst>
          </p:cNvPr>
          <p:cNvSpPr/>
          <p:nvPr/>
        </p:nvSpPr>
        <p:spPr>
          <a:xfrm>
            <a:off x="3279913" y="1122819"/>
            <a:ext cx="626165" cy="5135582"/>
          </a:xfrm>
          <a:prstGeom prst="rect">
            <a:avLst/>
          </a:prstGeom>
          <a:noFill/>
          <a:ln w="63500">
            <a:solidFill>
              <a:srgbClr val="FF0000">
                <a:alpha val="53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ADF3FD-87BF-3643-A224-25F55D9F5494}"/>
              </a:ext>
            </a:extLst>
          </p:cNvPr>
          <p:cNvSpPr txBox="1"/>
          <p:nvPr/>
        </p:nvSpPr>
        <p:spPr>
          <a:xfrm>
            <a:off x="5975381" y="3681191"/>
            <a:ext cx="20024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>
                <a:solidFill>
                  <a:schemeClr val="accent1"/>
                </a:solidFill>
              </a:rPr>
              <a:t>Label </a:t>
            </a:r>
            <a:r>
              <a:rPr kumimoji="1" lang="ko-KR" altLang="en-US" sz="2400" dirty="0">
                <a:solidFill>
                  <a:schemeClr val="accent1"/>
                </a:solidFill>
              </a:rPr>
              <a:t>이 </a:t>
            </a:r>
            <a:r>
              <a:rPr kumimoji="1" lang="en-US" altLang="ko-KR" sz="2400" dirty="0">
                <a:solidFill>
                  <a:schemeClr val="accent1"/>
                </a:solidFill>
              </a:rPr>
              <a:t>2m</a:t>
            </a:r>
            <a:r>
              <a:rPr kumimoji="1" lang="ko-KR" altLang="en-US" sz="2400" dirty="0">
                <a:solidFill>
                  <a:schemeClr val="accent1"/>
                </a:solidFill>
              </a:rPr>
              <a:t>개</a:t>
            </a:r>
          </a:p>
        </p:txBody>
      </p:sp>
    </p:spTree>
    <p:extLst>
      <p:ext uri="{BB962C8B-B14F-4D97-AF65-F5344CB8AC3E}">
        <p14:creationId xmlns:p14="http://schemas.microsoft.com/office/powerpoint/2010/main" val="10536799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4408</TotalTime>
  <Words>2704</Words>
  <Application>Microsoft Macintosh PowerPoint</Application>
  <PresentationFormat>와이드스크린</PresentationFormat>
  <Paragraphs>1116</Paragraphs>
  <Slides>114</Slides>
  <Notes>105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114</vt:i4>
      </vt:variant>
    </vt:vector>
  </HeadingPairs>
  <TitlesOfParts>
    <vt:vector size="120" baseType="lpstr">
      <vt:lpstr>맑은 고딕</vt:lpstr>
      <vt:lpstr>Arial</vt:lpstr>
      <vt:lpstr>Calibri</vt:lpstr>
      <vt:lpstr>Calibri Light</vt:lpstr>
      <vt:lpstr>Cambria Math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전은영</dc:creator>
  <cp:lastModifiedBy>전은영</cp:lastModifiedBy>
  <cp:revision>65</cp:revision>
  <dcterms:created xsi:type="dcterms:W3CDTF">2019-04-28T07:52:02Z</dcterms:created>
  <dcterms:modified xsi:type="dcterms:W3CDTF">2019-10-16T05:38:53Z</dcterms:modified>
</cp:coreProperties>
</file>